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9" r:id="rId3"/>
    <p:sldId id="257" r:id="rId4"/>
    <p:sldId id="274" r:id="rId5"/>
    <p:sldId id="273" r:id="rId6"/>
    <p:sldId id="270" r:id="rId7"/>
    <p:sldId id="260" r:id="rId8"/>
    <p:sldId id="287" r:id="rId9"/>
    <p:sldId id="303" r:id="rId10"/>
    <p:sldId id="272" r:id="rId11"/>
    <p:sldId id="282" r:id="rId12"/>
    <p:sldId id="294" r:id="rId13"/>
    <p:sldId id="296" r:id="rId14"/>
    <p:sldId id="278" r:id="rId15"/>
    <p:sldId id="291" r:id="rId16"/>
    <p:sldId id="297" r:id="rId17"/>
    <p:sldId id="302" r:id="rId18"/>
    <p:sldId id="301" r:id="rId19"/>
    <p:sldId id="285" r:id="rId20"/>
    <p:sldId id="292" r:id="rId21"/>
    <p:sldId id="299" r:id="rId22"/>
    <p:sldId id="304" r:id="rId23"/>
    <p:sldId id="286" r:id="rId24"/>
    <p:sldId id="305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nu prakash" initials="Bp" lastIdx="3" clrIdx="0">
    <p:extLst>
      <p:ext uri="{19B8F6BF-5375-455C-9EA6-DF929625EA0E}">
        <p15:presenceInfo xmlns:p15="http://schemas.microsoft.com/office/powerpoint/2012/main" userId="1d47533b61d208f9" providerId="Windows Live"/>
      </p:ext>
    </p:extLst>
  </p:cmAuthor>
  <p:cmAuthor id="2" name="G Raghu, Sowmya" initials="GS" lastIdx="3" clrIdx="1">
    <p:extLst>
      <p:ext uri="{19B8F6BF-5375-455C-9EA6-DF929625EA0E}">
        <p15:presenceInfo xmlns:p15="http://schemas.microsoft.com/office/powerpoint/2012/main" userId="S::sowmya.rg@sc.edu::72cdcf5c-1a6e-44a3-8aaf-289ef4f3b809" providerId="AD"/>
      </p:ext>
    </p:extLst>
  </p:cmAuthor>
  <p:cmAuthor id="3" name="Sanim, Kazi Ragib Ishraq" initials="SI" lastIdx="3" clrIdx="2">
    <p:extLst>
      <p:ext uri="{19B8F6BF-5375-455C-9EA6-DF929625EA0E}">
        <p15:presenceInfo xmlns:p15="http://schemas.microsoft.com/office/powerpoint/2012/main" userId="S::ksanim@email.sc.edu::cc2dd341-21d1-4540-ae48-260d2f0a23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C65"/>
    <a:srgbClr val="E8901C"/>
    <a:srgbClr val="E8953C"/>
    <a:srgbClr val="E69D50"/>
    <a:srgbClr val="D99A57"/>
    <a:srgbClr val="FFFFFF"/>
    <a:srgbClr val="A3C7B4"/>
    <a:srgbClr val="B6DBC7"/>
    <a:srgbClr val="A7C7B6"/>
    <a:srgbClr val="9AB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8ECB-D8D8-4C2E-8107-6295A755BD22}" v="195" dt="2021-09-20T15:44:37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 Raghu, Sowmya" userId="S::sowmya.rg@sc.edu::72cdcf5c-1a6e-44a3-8aaf-289ef4f3b809" providerId="AD" clId="Web-{E0F98ECB-D8D8-4C2E-8107-6295A755BD22}"/>
    <pc:docChg chg="addSld modSld">
      <pc:chgData name="G Raghu, Sowmya" userId="S::sowmya.rg@sc.edu::72cdcf5c-1a6e-44a3-8aaf-289ef4f3b809" providerId="AD" clId="Web-{E0F98ECB-D8D8-4C2E-8107-6295A755BD22}" dt="2021-09-20T15:44:35.544" v="116" actId="20577"/>
      <pc:docMkLst>
        <pc:docMk/>
      </pc:docMkLst>
      <pc:sldChg chg="modSp">
        <pc:chgData name="G Raghu, Sowmya" userId="S::sowmya.rg@sc.edu::72cdcf5c-1a6e-44a3-8aaf-289ef4f3b809" providerId="AD" clId="Web-{E0F98ECB-D8D8-4C2E-8107-6295A755BD22}" dt="2021-09-20T15:44:35.544" v="116" actId="20577"/>
        <pc:sldMkLst>
          <pc:docMk/>
          <pc:sldMk cId="3587006069" sldId="256"/>
        </pc:sldMkLst>
        <pc:spChg chg="mod">
          <ac:chgData name="G Raghu, Sowmya" userId="S::sowmya.rg@sc.edu::72cdcf5c-1a6e-44a3-8aaf-289ef4f3b809" providerId="AD" clId="Web-{E0F98ECB-D8D8-4C2E-8107-6295A755BD22}" dt="2021-09-20T15:44:35.544" v="116" actId="20577"/>
          <ac:spMkLst>
            <pc:docMk/>
            <pc:sldMk cId="3587006069" sldId="256"/>
            <ac:spMk id="4" creationId="{62540E21-E440-4568-A9B4-43CECEA0C2C1}"/>
          </ac:spMkLst>
        </pc:spChg>
      </pc:sldChg>
      <pc:sldChg chg="modSp">
        <pc:chgData name="G Raghu, Sowmya" userId="S::sowmya.rg@sc.edu::72cdcf5c-1a6e-44a3-8aaf-289ef4f3b809" providerId="AD" clId="Web-{E0F98ECB-D8D8-4C2E-8107-6295A755BD22}" dt="2021-09-20T15:44:22.888" v="115" actId="20577"/>
        <pc:sldMkLst>
          <pc:docMk/>
          <pc:sldMk cId="3387642774" sldId="258"/>
        </pc:sldMkLst>
        <pc:spChg chg="mod">
          <ac:chgData name="G Raghu, Sowmya" userId="S::sowmya.rg@sc.edu::72cdcf5c-1a6e-44a3-8aaf-289ef4f3b809" providerId="AD" clId="Web-{E0F98ECB-D8D8-4C2E-8107-6295A755BD22}" dt="2021-09-20T15:44:22.888" v="115" actId="20577"/>
          <ac:spMkLst>
            <pc:docMk/>
            <pc:sldMk cId="3387642774" sldId="258"/>
            <ac:spMk id="2" creationId="{31614FC6-FE3D-7B45-84BE-3C726AB1D86B}"/>
          </ac:spMkLst>
        </pc:spChg>
      </pc:sldChg>
      <pc:sldChg chg="modSp">
        <pc:chgData name="G Raghu, Sowmya" userId="S::sowmya.rg@sc.edu::72cdcf5c-1a6e-44a3-8aaf-289ef4f3b809" providerId="AD" clId="Web-{E0F98ECB-D8D8-4C2E-8107-6295A755BD22}" dt="2021-09-20T15:39:30.865" v="77" actId="20577"/>
        <pc:sldMkLst>
          <pc:docMk/>
          <pc:sldMk cId="578109749" sldId="273"/>
        </pc:sldMkLst>
        <pc:spChg chg="mod">
          <ac:chgData name="G Raghu, Sowmya" userId="S::sowmya.rg@sc.edu::72cdcf5c-1a6e-44a3-8aaf-289ef4f3b809" providerId="AD" clId="Web-{E0F98ECB-D8D8-4C2E-8107-6295A755BD22}" dt="2021-09-20T15:39:30.865" v="77" actId="20577"/>
          <ac:spMkLst>
            <pc:docMk/>
            <pc:sldMk cId="578109749" sldId="273"/>
            <ac:spMk id="3" creationId="{010042E2-804B-4538-B190-776F69B57AD7}"/>
          </ac:spMkLst>
        </pc:spChg>
      </pc:sldChg>
      <pc:sldChg chg="addSp delSp modSp">
        <pc:chgData name="G Raghu, Sowmya" userId="S::sowmya.rg@sc.edu::72cdcf5c-1a6e-44a3-8aaf-289ef4f3b809" providerId="AD" clId="Web-{E0F98ECB-D8D8-4C2E-8107-6295A755BD22}" dt="2021-09-20T15:37:11.564" v="11" actId="14100"/>
        <pc:sldMkLst>
          <pc:docMk/>
          <pc:sldMk cId="1614694971" sldId="286"/>
        </pc:sldMkLst>
        <pc:picChg chg="add mod">
          <ac:chgData name="G Raghu, Sowmya" userId="S::sowmya.rg@sc.edu::72cdcf5c-1a6e-44a3-8aaf-289ef4f3b809" providerId="AD" clId="Web-{E0F98ECB-D8D8-4C2E-8107-6295A755BD22}" dt="2021-09-20T15:37:11.564" v="11" actId="14100"/>
          <ac:picMkLst>
            <pc:docMk/>
            <pc:sldMk cId="1614694971" sldId="286"/>
            <ac:picMk id="3" creationId="{A64D3290-D2AD-48B0-9B72-AB4A1A720071}"/>
          </ac:picMkLst>
        </pc:picChg>
        <pc:picChg chg="del">
          <ac:chgData name="G Raghu, Sowmya" userId="S::sowmya.rg@sc.edu::72cdcf5c-1a6e-44a3-8aaf-289ef4f3b809" providerId="AD" clId="Web-{E0F98ECB-D8D8-4C2E-8107-6295A755BD22}" dt="2021-09-20T15:34:09.638" v="0"/>
          <ac:picMkLst>
            <pc:docMk/>
            <pc:sldMk cId="1614694971" sldId="286"/>
            <ac:picMk id="4" creationId="{3A78F044-5A5F-413C-B30A-92CE81E4CFCA}"/>
          </ac:picMkLst>
        </pc:picChg>
        <pc:picChg chg="del mod">
          <ac:chgData name="G Raghu, Sowmya" userId="S::sowmya.rg@sc.edu::72cdcf5c-1a6e-44a3-8aaf-289ef4f3b809" providerId="AD" clId="Web-{E0F98ECB-D8D8-4C2E-8107-6295A755BD22}" dt="2021-09-20T15:34:23.170" v="7"/>
          <ac:picMkLst>
            <pc:docMk/>
            <pc:sldMk cId="1614694971" sldId="286"/>
            <ac:picMk id="5" creationId="{5602A99D-9F43-45E6-90B0-B2561C6112E2}"/>
          </ac:picMkLst>
        </pc:picChg>
        <pc:picChg chg="add mod">
          <ac:chgData name="G Raghu, Sowmya" userId="S::sowmya.rg@sc.edu::72cdcf5c-1a6e-44a3-8aaf-289ef4f3b809" providerId="AD" clId="Web-{E0F98ECB-D8D8-4C2E-8107-6295A755BD22}" dt="2021-09-20T15:37:08.033" v="10" actId="14100"/>
          <ac:picMkLst>
            <pc:docMk/>
            <pc:sldMk cId="1614694971" sldId="286"/>
            <ac:picMk id="6" creationId="{D4EFF22E-8C4E-4387-8722-8493A062042E}"/>
          </ac:picMkLst>
        </pc:picChg>
      </pc:sldChg>
      <pc:sldChg chg="addSp modSp">
        <pc:chgData name="G Raghu, Sowmya" userId="S::sowmya.rg@sc.edu::72cdcf5c-1a6e-44a3-8aaf-289ef4f3b809" providerId="AD" clId="Web-{E0F98ECB-D8D8-4C2E-8107-6295A755BD22}" dt="2021-09-20T15:40:49.429" v="87"/>
        <pc:sldMkLst>
          <pc:docMk/>
          <pc:sldMk cId="1672876424" sldId="287"/>
        </pc:sldMkLst>
        <pc:spChg chg="mod">
          <ac:chgData name="G Raghu, Sowmya" userId="S::sowmya.rg@sc.edu::72cdcf5c-1a6e-44a3-8aaf-289ef4f3b809" providerId="AD" clId="Web-{E0F98ECB-D8D8-4C2E-8107-6295A755BD22}" dt="2021-09-20T15:40:49.429" v="87"/>
          <ac:spMkLst>
            <pc:docMk/>
            <pc:sldMk cId="1672876424" sldId="287"/>
            <ac:spMk id="33" creationId="{AC3ECA7C-4B24-4B5B-98A8-C1E91EE802E6}"/>
          </ac:spMkLst>
        </pc:spChg>
        <pc:grpChg chg="add mod">
          <ac:chgData name="G Raghu, Sowmya" userId="S::sowmya.rg@sc.edu::72cdcf5c-1a6e-44a3-8aaf-289ef4f3b809" providerId="AD" clId="Web-{E0F98ECB-D8D8-4C2E-8107-6295A755BD22}" dt="2021-09-20T15:40:19.288" v="82" actId="1076"/>
          <ac:grpSpMkLst>
            <pc:docMk/>
            <pc:sldMk cId="1672876424" sldId="287"/>
            <ac:grpSpMk id="4" creationId="{A59F77DC-DAF2-4C66-BDD5-8EFFD8A88365}"/>
          </ac:grpSpMkLst>
        </pc:grpChg>
        <pc:picChg chg="mod">
          <ac:chgData name="G Raghu, Sowmya" userId="S::sowmya.rg@sc.edu::72cdcf5c-1a6e-44a3-8aaf-289ef4f3b809" providerId="AD" clId="Web-{E0F98ECB-D8D8-4C2E-8107-6295A755BD22}" dt="2021-09-20T15:40:30.585" v="84" actId="1076"/>
          <ac:picMkLst>
            <pc:docMk/>
            <pc:sldMk cId="1672876424" sldId="287"/>
            <ac:picMk id="19" creationId="{5064F886-15EA-4B46-9506-D814ED9F507F}"/>
          </ac:picMkLst>
        </pc:picChg>
        <pc:picChg chg="mod">
          <ac:chgData name="G Raghu, Sowmya" userId="S::sowmya.rg@sc.edu::72cdcf5c-1a6e-44a3-8aaf-289ef4f3b809" providerId="AD" clId="Web-{E0F98ECB-D8D8-4C2E-8107-6295A755BD22}" dt="2021-09-20T15:40:40.960" v="85" actId="1076"/>
          <ac:picMkLst>
            <pc:docMk/>
            <pc:sldMk cId="1672876424" sldId="287"/>
            <ac:picMk id="20" creationId="{1B4DA06F-F9DC-4AFB-98AD-13551EEBD189}"/>
          </ac:picMkLst>
        </pc:picChg>
        <pc:picChg chg="mod">
          <ac:chgData name="G Raghu, Sowmya" userId="S::sowmya.rg@sc.edu::72cdcf5c-1a6e-44a3-8aaf-289ef4f3b809" providerId="AD" clId="Web-{E0F98ECB-D8D8-4C2E-8107-6295A755BD22}" dt="2021-09-20T15:40:49.413" v="86"/>
          <ac:picMkLst>
            <pc:docMk/>
            <pc:sldMk cId="1672876424" sldId="287"/>
            <ac:picMk id="32" creationId="{F622E6F2-1D63-4B4B-9BE6-3CCCAB9DEDCE}"/>
          </ac:picMkLst>
        </pc:picChg>
      </pc:sldChg>
      <pc:sldChg chg="modSp new">
        <pc:chgData name="G Raghu, Sowmya" userId="S::sowmya.rg@sc.edu::72cdcf5c-1a6e-44a3-8aaf-289ef4f3b809" providerId="AD" clId="Web-{E0F98ECB-D8D8-4C2E-8107-6295A755BD22}" dt="2021-09-20T15:43:52.512" v="109"/>
        <pc:sldMkLst>
          <pc:docMk/>
          <pc:sldMk cId="3860599609" sldId="305"/>
        </pc:sldMkLst>
        <pc:spChg chg="mod">
          <ac:chgData name="G Raghu, Sowmya" userId="S::sowmya.rg@sc.edu::72cdcf5c-1a6e-44a3-8aaf-289ef4f3b809" providerId="AD" clId="Web-{E0F98ECB-D8D8-4C2E-8107-6295A755BD22}" dt="2021-09-20T15:42:10.306" v="93" actId="20577"/>
          <ac:spMkLst>
            <pc:docMk/>
            <pc:sldMk cId="3860599609" sldId="305"/>
            <ac:spMk id="2" creationId="{E644B657-A03F-4B6F-ACBF-CF79F083B927}"/>
          </ac:spMkLst>
        </pc:spChg>
        <pc:spChg chg="mod">
          <ac:chgData name="G Raghu, Sowmya" userId="S::sowmya.rg@sc.edu::72cdcf5c-1a6e-44a3-8aaf-289ef4f3b809" providerId="AD" clId="Web-{E0F98ECB-D8D8-4C2E-8107-6295A755BD22}" dt="2021-09-20T15:43:52.512" v="109"/>
          <ac:spMkLst>
            <pc:docMk/>
            <pc:sldMk cId="3860599609" sldId="305"/>
            <ac:spMk id="3" creationId="{2FB35340-E67B-409D-9A11-68EC9C054D8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DF90DE-B30C-4358-81AD-7ED10CB0539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7FB6DB1-2291-4E2E-857A-004F7775AC97}">
      <dgm:prSet phldrT="[Text]" phldr="0"/>
      <dgm:spPr/>
      <dgm:t>
        <a:bodyPr/>
        <a:lstStyle/>
        <a:p>
          <a:pPr rtl="0"/>
          <a:r>
            <a:rPr lang="en-US">
              <a:latin typeface="Arial Black" panose="020B0A04020102020204"/>
            </a:rPr>
            <a:t>Data Selection</a:t>
          </a:r>
          <a:endParaRPr lang="en-US"/>
        </a:p>
      </dgm:t>
    </dgm:pt>
    <dgm:pt modelId="{FA54155A-A133-4E24-A2AD-EFC83931E1C7}" type="parTrans" cxnId="{F14EF8A8-819B-4141-AB15-722FD16E106D}">
      <dgm:prSet/>
      <dgm:spPr/>
      <dgm:t>
        <a:bodyPr/>
        <a:lstStyle/>
        <a:p>
          <a:endParaRPr lang="en-US"/>
        </a:p>
      </dgm:t>
    </dgm:pt>
    <dgm:pt modelId="{F4F6BFCC-8063-4DE7-BB5D-00738A09CA73}" type="sibTrans" cxnId="{F14EF8A8-819B-4141-AB15-722FD16E106D}">
      <dgm:prSet/>
      <dgm:spPr/>
      <dgm:t>
        <a:bodyPr/>
        <a:lstStyle/>
        <a:p>
          <a:endParaRPr lang="en-US"/>
        </a:p>
      </dgm:t>
    </dgm:pt>
    <dgm:pt modelId="{9DC4D187-E154-4F43-AD53-1054A6CFC756}">
      <dgm:prSet phldrT="[Text]" phldr="0"/>
      <dgm:spPr/>
      <dgm:t>
        <a:bodyPr/>
        <a:lstStyle/>
        <a:p>
          <a:pPr rtl="0"/>
          <a:r>
            <a:rPr lang="en-US">
              <a:latin typeface="Arial Black" panose="020B0A04020102020204"/>
            </a:rPr>
            <a:t>Data Processing</a:t>
          </a:r>
          <a:endParaRPr lang="en-US"/>
        </a:p>
      </dgm:t>
    </dgm:pt>
    <dgm:pt modelId="{37F0CEF4-0617-4D30-913D-5C77D2577AD5}" type="parTrans" cxnId="{1FCD62A8-7E4F-413D-87F5-A984235B9945}">
      <dgm:prSet/>
      <dgm:spPr/>
      <dgm:t>
        <a:bodyPr/>
        <a:lstStyle/>
        <a:p>
          <a:endParaRPr lang="en-US"/>
        </a:p>
      </dgm:t>
    </dgm:pt>
    <dgm:pt modelId="{E0E03776-C7BF-45D0-B6ED-A66250FEE559}" type="sibTrans" cxnId="{1FCD62A8-7E4F-413D-87F5-A984235B9945}">
      <dgm:prSet/>
      <dgm:spPr/>
      <dgm:t>
        <a:bodyPr/>
        <a:lstStyle/>
        <a:p>
          <a:endParaRPr lang="en-US"/>
        </a:p>
      </dgm:t>
    </dgm:pt>
    <dgm:pt modelId="{B154B1DD-C8FA-4BD8-884F-98F9D7F8DB5A}">
      <dgm:prSet phldrT="[Text]" phldr="0"/>
      <dgm:spPr/>
      <dgm:t>
        <a:bodyPr/>
        <a:lstStyle/>
        <a:p>
          <a:pPr rtl="0"/>
          <a:r>
            <a:rPr lang="en-US">
              <a:latin typeface="Arial Black" panose="020B0A04020102020204"/>
            </a:rPr>
            <a:t>Training Phase</a:t>
          </a:r>
          <a:endParaRPr lang="en-US"/>
        </a:p>
      </dgm:t>
    </dgm:pt>
    <dgm:pt modelId="{3DF6D666-447E-46D2-8C73-C06DD9F012B8}" type="parTrans" cxnId="{E2364A8F-A2B3-4B44-86D3-092298ECDB73}">
      <dgm:prSet/>
      <dgm:spPr/>
      <dgm:t>
        <a:bodyPr/>
        <a:lstStyle/>
        <a:p>
          <a:endParaRPr lang="en-US"/>
        </a:p>
      </dgm:t>
    </dgm:pt>
    <dgm:pt modelId="{8BE7EC74-F9C3-4BEB-9224-FF978A5228B4}" type="sibTrans" cxnId="{E2364A8F-A2B3-4B44-86D3-092298ECDB73}">
      <dgm:prSet/>
      <dgm:spPr/>
      <dgm:t>
        <a:bodyPr/>
        <a:lstStyle/>
        <a:p>
          <a:endParaRPr lang="en-US"/>
        </a:p>
      </dgm:t>
    </dgm:pt>
    <dgm:pt modelId="{A2EFE5F5-4599-4753-8E85-0396B76ED0D6}">
      <dgm:prSet phldr="0"/>
      <dgm:spPr/>
      <dgm:t>
        <a:bodyPr/>
        <a:lstStyle/>
        <a:p>
          <a:pPr rtl="0"/>
          <a:r>
            <a:rPr lang="en-US">
              <a:latin typeface="Arial Black" panose="020B0A04020102020204"/>
            </a:rPr>
            <a:t>Testing Phase</a:t>
          </a:r>
        </a:p>
      </dgm:t>
    </dgm:pt>
    <dgm:pt modelId="{C6F8E650-3BFD-489F-A6C6-FA51B2A2F723}" type="parTrans" cxnId="{464E99D6-6A1D-46E6-BE22-2C3FFCEF020D}">
      <dgm:prSet/>
      <dgm:spPr/>
      <dgm:t>
        <a:bodyPr/>
        <a:lstStyle/>
        <a:p>
          <a:endParaRPr lang="en-US"/>
        </a:p>
      </dgm:t>
    </dgm:pt>
    <dgm:pt modelId="{72C85463-E067-4E67-913B-BC09B5FA8811}" type="sibTrans" cxnId="{464E99D6-6A1D-46E6-BE22-2C3FFCEF020D}">
      <dgm:prSet/>
      <dgm:spPr/>
      <dgm:t>
        <a:bodyPr/>
        <a:lstStyle/>
        <a:p>
          <a:endParaRPr lang="en-US"/>
        </a:p>
      </dgm:t>
    </dgm:pt>
    <dgm:pt modelId="{89E89147-08FA-4EE5-9698-D895074C23C2}">
      <dgm:prSet phldr="0"/>
      <dgm:spPr/>
      <dgm:t>
        <a:bodyPr/>
        <a:lstStyle/>
        <a:p>
          <a:r>
            <a:rPr lang="en-US">
              <a:latin typeface="Arial Black" panose="020B0A04020102020204"/>
            </a:rPr>
            <a:t>Optimization</a:t>
          </a:r>
        </a:p>
      </dgm:t>
    </dgm:pt>
    <dgm:pt modelId="{51E3AFA7-97A6-4D67-9ACD-10E2D86F3562}" type="parTrans" cxnId="{1B65A4F3-5A60-477F-AD0A-2CB47B0A1112}">
      <dgm:prSet/>
      <dgm:spPr/>
      <dgm:t>
        <a:bodyPr/>
        <a:lstStyle/>
        <a:p>
          <a:endParaRPr lang="en-US"/>
        </a:p>
      </dgm:t>
    </dgm:pt>
    <dgm:pt modelId="{A9BD2E89-332A-4D05-870D-FA17A3D07195}" type="sibTrans" cxnId="{1B65A4F3-5A60-477F-AD0A-2CB47B0A1112}">
      <dgm:prSet/>
      <dgm:spPr/>
      <dgm:t>
        <a:bodyPr/>
        <a:lstStyle/>
        <a:p>
          <a:endParaRPr lang="en-US"/>
        </a:p>
      </dgm:t>
    </dgm:pt>
    <dgm:pt modelId="{C677779C-B0AC-425B-9A89-546A53F0AA34}" type="pres">
      <dgm:prSet presAssocID="{D8DF90DE-B30C-4358-81AD-7ED10CB0539D}" presName="Name0" presStyleCnt="0">
        <dgm:presLayoutVars>
          <dgm:dir/>
          <dgm:animLvl val="lvl"/>
          <dgm:resizeHandles val="exact"/>
        </dgm:presLayoutVars>
      </dgm:prSet>
      <dgm:spPr/>
    </dgm:pt>
    <dgm:pt modelId="{662F1A96-C287-420F-B526-B040558D648C}" type="pres">
      <dgm:prSet presAssocID="{37FB6DB1-2291-4E2E-857A-004F7775AC9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1D2203B-70EE-4077-A137-EC878A786499}" type="pres">
      <dgm:prSet presAssocID="{F4F6BFCC-8063-4DE7-BB5D-00738A09CA73}" presName="parTxOnlySpace" presStyleCnt="0"/>
      <dgm:spPr/>
    </dgm:pt>
    <dgm:pt modelId="{4B6E7D36-F76D-4B64-8FE7-15F965C68EC4}" type="pres">
      <dgm:prSet presAssocID="{9DC4D187-E154-4F43-AD53-1054A6CFC75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BCA4CA3-6902-40BF-8BA2-872FCEFD7383}" type="pres">
      <dgm:prSet presAssocID="{E0E03776-C7BF-45D0-B6ED-A66250FEE559}" presName="parTxOnlySpace" presStyleCnt="0"/>
      <dgm:spPr/>
    </dgm:pt>
    <dgm:pt modelId="{3D485055-942A-4A81-B8F5-5B7913453DA9}" type="pres">
      <dgm:prSet presAssocID="{B154B1DD-C8FA-4BD8-884F-98F9D7F8DB5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BACAC3-3FE5-4ECA-A806-3E4752DCE86C}" type="pres">
      <dgm:prSet presAssocID="{8BE7EC74-F9C3-4BEB-9224-FF978A5228B4}" presName="parTxOnlySpace" presStyleCnt="0"/>
      <dgm:spPr/>
    </dgm:pt>
    <dgm:pt modelId="{2A30F42B-0E5B-451E-A639-B5C5EBF71EB5}" type="pres">
      <dgm:prSet presAssocID="{A2EFE5F5-4599-4753-8E85-0396B76ED0D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8AA468E-5965-45F2-9D2C-88CE4407FB6C}" type="pres">
      <dgm:prSet presAssocID="{72C85463-E067-4E67-913B-BC09B5FA8811}" presName="parTxOnlySpace" presStyleCnt="0"/>
      <dgm:spPr/>
    </dgm:pt>
    <dgm:pt modelId="{847053B1-F15E-45D3-AAEA-8D4A2BCD6C79}" type="pres">
      <dgm:prSet presAssocID="{89E89147-08FA-4EE5-9698-D895074C23C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4B7C10-DFE4-4012-9E25-8A8064D10C62}" type="presOf" srcId="{37FB6DB1-2291-4E2E-857A-004F7775AC97}" destId="{662F1A96-C287-420F-B526-B040558D648C}" srcOrd="0" destOrd="0" presId="urn:microsoft.com/office/officeart/2005/8/layout/chevron1"/>
    <dgm:cxn modelId="{EDC8792B-6741-49FA-A596-9E75A0F5A929}" type="presOf" srcId="{A2EFE5F5-4599-4753-8E85-0396B76ED0D6}" destId="{2A30F42B-0E5B-451E-A639-B5C5EBF71EB5}" srcOrd="0" destOrd="0" presId="urn:microsoft.com/office/officeart/2005/8/layout/chevron1"/>
    <dgm:cxn modelId="{E2364A8F-A2B3-4B44-86D3-092298ECDB73}" srcId="{D8DF90DE-B30C-4358-81AD-7ED10CB0539D}" destId="{B154B1DD-C8FA-4BD8-884F-98F9D7F8DB5A}" srcOrd="2" destOrd="0" parTransId="{3DF6D666-447E-46D2-8C73-C06DD9F012B8}" sibTransId="{8BE7EC74-F9C3-4BEB-9224-FF978A5228B4}"/>
    <dgm:cxn modelId="{1FCD62A8-7E4F-413D-87F5-A984235B9945}" srcId="{D8DF90DE-B30C-4358-81AD-7ED10CB0539D}" destId="{9DC4D187-E154-4F43-AD53-1054A6CFC756}" srcOrd="1" destOrd="0" parTransId="{37F0CEF4-0617-4D30-913D-5C77D2577AD5}" sibTransId="{E0E03776-C7BF-45D0-B6ED-A66250FEE559}"/>
    <dgm:cxn modelId="{F14EF8A8-819B-4141-AB15-722FD16E106D}" srcId="{D8DF90DE-B30C-4358-81AD-7ED10CB0539D}" destId="{37FB6DB1-2291-4E2E-857A-004F7775AC97}" srcOrd="0" destOrd="0" parTransId="{FA54155A-A133-4E24-A2AD-EFC83931E1C7}" sibTransId="{F4F6BFCC-8063-4DE7-BB5D-00738A09CA73}"/>
    <dgm:cxn modelId="{CBA1BBAE-D435-4D62-98AB-40C36E35B648}" type="presOf" srcId="{89E89147-08FA-4EE5-9698-D895074C23C2}" destId="{847053B1-F15E-45D3-AAEA-8D4A2BCD6C79}" srcOrd="0" destOrd="0" presId="urn:microsoft.com/office/officeart/2005/8/layout/chevron1"/>
    <dgm:cxn modelId="{464E99D6-6A1D-46E6-BE22-2C3FFCEF020D}" srcId="{D8DF90DE-B30C-4358-81AD-7ED10CB0539D}" destId="{A2EFE5F5-4599-4753-8E85-0396B76ED0D6}" srcOrd="3" destOrd="0" parTransId="{C6F8E650-3BFD-489F-A6C6-FA51B2A2F723}" sibTransId="{72C85463-E067-4E67-913B-BC09B5FA8811}"/>
    <dgm:cxn modelId="{1AE758D7-97C3-4B61-836C-D912249E83A2}" type="presOf" srcId="{D8DF90DE-B30C-4358-81AD-7ED10CB0539D}" destId="{C677779C-B0AC-425B-9A89-546A53F0AA34}" srcOrd="0" destOrd="0" presId="urn:microsoft.com/office/officeart/2005/8/layout/chevron1"/>
    <dgm:cxn modelId="{1B65A4F3-5A60-477F-AD0A-2CB47B0A1112}" srcId="{D8DF90DE-B30C-4358-81AD-7ED10CB0539D}" destId="{89E89147-08FA-4EE5-9698-D895074C23C2}" srcOrd="4" destOrd="0" parTransId="{51E3AFA7-97A6-4D67-9ACD-10E2D86F3562}" sibTransId="{A9BD2E89-332A-4D05-870D-FA17A3D07195}"/>
    <dgm:cxn modelId="{32C071F5-1EE3-445D-A480-BA1FD9CB1EE9}" type="presOf" srcId="{B154B1DD-C8FA-4BD8-884F-98F9D7F8DB5A}" destId="{3D485055-942A-4A81-B8F5-5B7913453DA9}" srcOrd="0" destOrd="0" presId="urn:microsoft.com/office/officeart/2005/8/layout/chevron1"/>
    <dgm:cxn modelId="{89C80BF7-6459-428B-980C-724699166CBB}" type="presOf" srcId="{9DC4D187-E154-4F43-AD53-1054A6CFC756}" destId="{4B6E7D36-F76D-4B64-8FE7-15F965C68EC4}" srcOrd="0" destOrd="0" presId="urn:microsoft.com/office/officeart/2005/8/layout/chevron1"/>
    <dgm:cxn modelId="{7282E44B-6421-4049-A184-960923EE8105}" type="presParOf" srcId="{C677779C-B0AC-425B-9A89-546A53F0AA34}" destId="{662F1A96-C287-420F-B526-B040558D648C}" srcOrd="0" destOrd="0" presId="urn:microsoft.com/office/officeart/2005/8/layout/chevron1"/>
    <dgm:cxn modelId="{80573626-B04A-42D7-9C41-30D8AB6FD059}" type="presParOf" srcId="{C677779C-B0AC-425B-9A89-546A53F0AA34}" destId="{01D2203B-70EE-4077-A137-EC878A786499}" srcOrd="1" destOrd="0" presId="urn:microsoft.com/office/officeart/2005/8/layout/chevron1"/>
    <dgm:cxn modelId="{FFAB94E2-1D4D-4579-BE91-44D6100DB9B0}" type="presParOf" srcId="{C677779C-B0AC-425B-9A89-546A53F0AA34}" destId="{4B6E7D36-F76D-4B64-8FE7-15F965C68EC4}" srcOrd="2" destOrd="0" presId="urn:microsoft.com/office/officeart/2005/8/layout/chevron1"/>
    <dgm:cxn modelId="{74F0CD62-BCA3-4CEF-B374-1895203BB979}" type="presParOf" srcId="{C677779C-B0AC-425B-9A89-546A53F0AA34}" destId="{7BCA4CA3-6902-40BF-8BA2-872FCEFD7383}" srcOrd="3" destOrd="0" presId="urn:microsoft.com/office/officeart/2005/8/layout/chevron1"/>
    <dgm:cxn modelId="{0CC2E273-BF44-44B9-A349-1D4487BC470C}" type="presParOf" srcId="{C677779C-B0AC-425B-9A89-546A53F0AA34}" destId="{3D485055-942A-4A81-B8F5-5B7913453DA9}" srcOrd="4" destOrd="0" presId="urn:microsoft.com/office/officeart/2005/8/layout/chevron1"/>
    <dgm:cxn modelId="{32BE8D15-4989-4EE8-ACE8-3B0DA63D07BC}" type="presParOf" srcId="{C677779C-B0AC-425B-9A89-546A53F0AA34}" destId="{C8BACAC3-3FE5-4ECA-A806-3E4752DCE86C}" srcOrd="5" destOrd="0" presId="urn:microsoft.com/office/officeart/2005/8/layout/chevron1"/>
    <dgm:cxn modelId="{1F9B9AC8-F675-4103-AEE2-55ED49B592F5}" type="presParOf" srcId="{C677779C-B0AC-425B-9A89-546A53F0AA34}" destId="{2A30F42B-0E5B-451E-A639-B5C5EBF71EB5}" srcOrd="6" destOrd="0" presId="urn:microsoft.com/office/officeart/2005/8/layout/chevron1"/>
    <dgm:cxn modelId="{01FEEEBE-ACB3-4EF2-8994-80B3738624CA}" type="presParOf" srcId="{C677779C-B0AC-425B-9A89-546A53F0AA34}" destId="{B8AA468E-5965-45F2-9D2C-88CE4407FB6C}" srcOrd="7" destOrd="0" presId="urn:microsoft.com/office/officeart/2005/8/layout/chevron1"/>
    <dgm:cxn modelId="{E924C5F9-9C9C-4E51-AD1F-25350C3E9D53}" type="presParOf" srcId="{C677779C-B0AC-425B-9A89-546A53F0AA34}" destId="{847053B1-F15E-45D3-AAEA-8D4A2BCD6C7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F1A96-C287-420F-B526-B040558D648C}">
      <dsp:nvSpPr>
        <dsp:cNvPr id="0" name=""/>
        <dsp:cNvSpPr/>
      </dsp:nvSpPr>
      <dsp:spPr>
        <a:xfrm>
          <a:off x="2715" y="3491934"/>
          <a:ext cx="2416825" cy="9667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Data Selection</a:t>
          </a:r>
          <a:endParaRPr lang="en-US" sz="1500" kern="1200"/>
        </a:p>
      </dsp:txBody>
      <dsp:txXfrm>
        <a:off x="486080" y="3491934"/>
        <a:ext cx="1450095" cy="966730"/>
      </dsp:txXfrm>
    </dsp:sp>
    <dsp:sp modelId="{4B6E7D36-F76D-4B64-8FE7-15F965C68EC4}">
      <dsp:nvSpPr>
        <dsp:cNvPr id="0" name=""/>
        <dsp:cNvSpPr/>
      </dsp:nvSpPr>
      <dsp:spPr>
        <a:xfrm>
          <a:off x="2177858" y="3491934"/>
          <a:ext cx="2416825" cy="966730"/>
        </a:xfrm>
        <a:prstGeom prst="chevron">
          <a:avLst/>
        </a:prstGeom>
        <a:solidFill>
          <a:schemeClr val="accent2">
            <a:hueOff val="1058935"/>
            <a:satOff val="4679"/>
            <a:lumOff val="-65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Data Processing</a:t>
          </a:r>
          <a:endParaRPr lang="en-US" sz="1500" kern="1200"/>
        </a:p>
      </dsp:txBody>
      <dsp:txXfrm>
        <a:off x="2661223" y="3491934"/>
        <a:ext cx="1450095" cy="966730"/>
      </dsp:txXfrm>
    </dsp:sp>
    <dsp:sp modelId="{3D485055-942A-4A81-B8F5-5B7913453DA9}">
      <dsp:nvSpPr>
        <dsp:cNvPr id="0" name=""/>
        <dsp:cNvSpPr/>
      </dsp:nvSpPr>
      <dsp:spPr>
        <a:xfrm>
          <a:off x="4353001" y="3491934"/>
          <a:ext cx="2416825" cy="966730"/>
        </a:xfrm>
        <a:prstGeom prst="chevron">
          <a:avLst/>
        </a:prstGeom>
        <a:solidFill>
          <a:schemeClr val="accent2">
            <a:hueOff val="2117871"/>
            <a:satOff val="9359"/>
            <a:lumOff val="-13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Training Phase</a:t>
          </a:r>
          <a:endParaRPr lang="en-US" sz="1500" kern="1200"/>
        </a:p>
      </dsp:txBody>
      <dsp:txXfrm>
        <a:off x="4836366" y="3491934"/>
        <a:ext cx="1450095" cy="966730"/>
      </dsp:txXfrm>
    </dsp:sp>
    <dsp:sp modelId="{2A30F42B-0E5B-451E-A639-B5C5EBF71EB5}">
      <dsp:nvSpPr>
        <dsp:cNvPr id="0" name=""/>
        <dsp:cNvSpPr/>
      </dsp:nvSpPr>
      <dsp:spPr>
        <a:xfrm>
          <a:off x="6528144" y="3491934"/>
          <a:ext cx="2416825" cy="966730"/>
        </a:xfrm>
        <a:prstGeom prst="chevron">
          <a:avLst/>
        </a:prstGeom>
        <a:solidFill>
          <a:schemeClr val="accent2">
            <a:hueOff val="3176806"/>
            <a:satOff val="14038"/>
            <a:lumOff val="-195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Testing Phase</a:t>
          </a:r>
        </a:p>
      </dsp:txBody>
      <dsp:txXfrm>
        <a:off x="7011509" y="3491934"/>
        <a:ext cx="1450095" cy="966730"/>
      </dsp:txXfrm>
    </dsp:sp>
    <dsp:sp modelId="{847053B1-F15E-45D3-AAEA-8D4A2BCD6C79}">
      <dsp:nvSpPr>
        <dsp:cNvPr id="0" name=""/>
        <dsp:cNvSpPr/>
      </dsp:nvSpPr>
      <dsp:spPr>
        <a:xfrm>
          <a:off x="8703287" y="3491934"/>
          <a:ext cx="2416825" cy="966730"/>
        </a:xfrm>
        <a:prstGeom prst="chevron">
          <a:avLst/>
        </a:prstGeom>
        <a:solidFill>
          <a:schemeClr val="accent2">
            <a:hueOff val="4235741"/>
            <a:satOff val="18717"/>
            <a:lumOff val="-2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Optimization</a:t>
          </a:r>
        </a:p>
      </dsp:txBody>
      <dsp:txXfrm>
        <a:off x="9186652" y="3491934"/>
        <a:ext cx="1450095" cy="966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85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9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So, in a co-cure </a:t>
            </a:r>
            <a:r>
              <a:rPr lang="en-US" err="1">
                <a:cs typeface="Calibri"/>
              </a:rPr>
              <a:t>proces</a:t>
            </a:r>
            <a:r>
              <a:rPr lang="en-US">
                <a:cs typeface="Calibri"/>
              </a:rPr>
              <a:t> of sandwich structure, we observe 4 phenomena. So when the stack of prepreg </a:t>
            </a:r>
            <a:r>
              <a:rPr lang="en-US" err="1">
                <a:cs typeface="Calibri"/>
              </a:rPr>
              <a:t>facesheet</a:t>
            </a:r>
            <a:r>
              <a:rPr lang="en-US">
                <a:cs typeface="Calibri"/>
              </a:rPr>
              <a:t>, adhesive, and the core is in the autoclave, we notice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So, now what are our objectives from this data? From the dataset, we'll try to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4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Since our objective is to build a tool/Objective Function, based on the provided data, to design new cure cycles and to predict the face sheet consolidation level and bond-line porosity of the co-cured sandwich structure, we will be taking a regression approach.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4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Times New Roman"/>
                <a:cs typeface="Times New Roman"/>
              </a:rPr>
              <a:t>Since our objective is to build a tool/Objective Function, based on the provided data, to design new cure cycles and to predict the face sheet consolidation level and bond-line porosity of the co-cured sandwich structure, we will be taking a regression approach.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/>
              <a:t>As the Lasso regression yields sparse models, it can thus be used to perform feature selection</a:t>
            </a: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Elastic-net is useful when there are multiple features which are correlated with one another</a:t>
            </a:r>
            <a:endParaRPr lang="en-US">
              <a:cs typeface="Calibri"/>
            </a:endParaRP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Font typeface="Arial"/>
              <a:buChar char="•"/>
            </a:pPr>
            <a:r>
              <a:rPr lang="en-US" u="sng"/>
              <a:t>Lasso is likely to pick one of these at random</a:t>
            </a:r>
            <a:r>
              <a:rPr lang="en-US"/>
              <a:t>, </a:t>
            </a:r>
            <a:r>
              <a:rPr lang="en-US" u="sng"/>
              <a:t>while elastic-net is likely to pick both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0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So, in a co-cure </a:t>
            </a:r>
            <a:r>
              <a:rPr lang="en-US" err="1">
                <a:cs typeface="Calibri"/>
              </a:rPr>
              <a:t>proces</a:t>
            </a:r>
            <a:r>
              <a:rPr lang="en-US">
                <a:cs typeface="Calibri"/>
              </a:rPr>
              <a:t> of sandwich structure, we observe 4 phenomena. So when the stack of prepreg </a:t>
            </a:r>
            <a:r>
              <a:rPr lang="en-US" err="1">
                <a:cs typeface="Calibri"/>
              </a:rPr>
              <a:t>facesheet</a:t>
            </a:r>
            <a:r>
              <a:rPr lang="en-US">
                <a:cs typeface="Calibri"/>
              </a:rPr>
              <a:t>, adhesive, and the core is in the autoclave, we notice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90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University of South Carolina College of Engineering and Computing logo.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9036" y="4492437"/>
            <a:ext cx="2673927" cy="18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4" name="Picture 13" descr="University of South Carolina College of Engineering and Computing logo.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736" y="5884464"/>
            <a:ext cx="2333831" cy="4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75641-0B7A-F548-B3B6-241BCE86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4" y="-141430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University of South Carolina College of Engineering and Computing logo.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25988" y="6004323"/>
            <a:ext cx="2372197" cy="4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tiff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tiff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8372"/>
            <a:ext cx="9144000" cy="1979227"/>
          </a:xfrm>
        </p:spPr>
        <p:txBody>
          <a:bodyPr>
            <a:normAutofit/>
          </a:bodyPr>
          <a:lstStyle/>
          <a:p>
            <a:r>
              <a:rPr lang="en-US" sz="4400"/>
              <a:t>Designing optimal Co-cure Process OF honeycomb SANDWICH structure with Machine Learning Models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2540E21-E440-4568-A9B4-43CECEA0C2C1}"/>
              </a:ext>
            </a:extLst>
          </p:cNvPr>
          <p:cNvSpPr txBox="1">
            <a:spLocks/>
          </p:cNvSpPr>
          <p:nvPr/>
        </p:nvSpPr>
        <p:spPr>
          <a:xfrm>
            <a:off x="3051737" y="2509812"/>
            <a:ext cx="6088526" cy="1897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Sowmya Raghu, </a:t>
            </a:r>
          </a:p>
          <a:p>
            <a:r>
              <a:rPr lang="en-US" dirty="0"/>
              <a:t>Mohammed Al-Fahdi, </a:t>
            </a:r>
          </a:p>
          <a:p>
            <a:r>
              <a:rPr lang="en-US" dirty="0">
                <a:cs typeface="Arial"/>
              </a:rPr>
              <a:t>Ph.D. Students</a:t>
            </a:r>
          </a:p>
          <a:p>
            <a:r>
              <a:rPr lang="en-US" dirty="0">
                <a:cs typeface="Arial"/>
              </a:rPr>
              <a:t>Department of Mechanical Engineering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7" y="133213"/>
            <a:ext cx="11709389" cy="887044"/>
          </a:xfrm>
        </p:spPr>
        <p:txBody>
          <a:bodyPr>
            <a:noAutofit/>
          </a:bodyPr>
          <a:lstStyle/>
          <a:p>
            <a:r>
              <a:rPr lang="en-US" sz="3600">
                <a:latin typeface="Impact"/>
              </a:rPr>
              <a:t>FEATURE SELECTION – Pearson's corelation – 1 HEAT RAMP</a:t>
            </a:r>
            <a:endParaRPr lang="en-US" sz="3600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9566D888-3301-42EF-BDD7-2DAC3F58F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4" r="5682" b="11240"/>
          <a:stretch/>
        </p:blipFill>
        <p:spPr>
          <a:xfrm>
            <a:off x="1122770" y="725015"/>
            <a:ext cx="10661345" cy="5909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F4D1A-2B43-4146-A234-3760D37C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88" y="1093097"/>
            <a:ext cx="2877303" cy="18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5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140F0FAC-AA22-4DD0-A81E-7C028E0F8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6" r="5757" b="10090"/>
          <a:stretch/>
        </p:blipFill>
        <p:spPr>
          <a:xfrm>
            <a:off x="1377780" y="829655"/>
            <a:ext cx="10312436" cy="5806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F4D1A-2B43-4146-A234-3760D37C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88" y="1093097"/>
            <a:ext cx="2877303" cy="1827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7" y="133213"/>
            <a:ext cx="11709389" cy="887044"/>
          </a:xfrm>
        </p:spPr>
        <p:txBody>
          <a:bodyPr>
            <a:noAutofit/>
          </a:bodyPr>
          <a:lstStyle/>
          <a:p>
            <a:r>
              <a:rPr lang="en-US" sz="3600">
                <a:latin typeface="Impact"/>
              </a:rPr>
              <a:t>FEATURE SELECTION – </a:t>
            </a:r>
            <a:r>
              <a:rPr lang="en-US" sz="3600" err="1">
                <a:latin typeface="Impact"/>
              </a:rPr>
              <a:t>pearson’s</a:t>
            </a:r>
            <a:r>
              <a:rPr lang="en-US" sz="3600">
                <a:latin typeface="Impact"/>
              </a:rPr>
              <a:t> correlation – 2 HEAT RAMP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41161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1F6B-E435-4C2E-A9BF-AE988612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46" y="270285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Representation of data set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C26BB4-82F3-4FE8-85F4-BCAAE1A40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991" y="993383"/>
            <a:ext cx="4305649" cy="2644641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0B1C87B5-5092-448B-870C-9B5D1DB8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7" y="3748191"/>
            <a:ext cx="4155688" cy="2644671"/>
          </a:xfrm>
          <a:prstGeom prst="rect">
            <a:avLst/>
          </a:prstGeom>
        </p:spPr>
      </p:pic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9A400B61-DBF6-47A7-AB3E-E56DA5B97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693" y="990996"/>
            <a:ext cx="4994897" cy="275112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DB6979F-68D2-4D2A-AACA-762940DC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741" y="5709773"/>
            <a:ext cx="1758175" cy="809625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74472DF-E949-4AF9-B51D-2FDECC59C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420" y="3703913"/>
            <a:ext cx="4911673" cy="29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93E4-B745-4932-AC5E-9B20FE3B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6" y="230654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APPROACH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85844-3ED0-4E98-AAFD-36BA1DB092CB}"/>
              </a:ext>
            </a:extLst>
          </p:cNvPr>
          <p:cNvSpPr txBox="1"/>
          <p:nvPr/>
        </p:nvSpPr>
        <p:spPr>
          <a:xfrm>
            <a:off x="1080327" y="2022996"/>
            <a:ext cx="440106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Single Heat Ramp Cycle</a:t>
            </a:r>
            <a:r>
              <a:rPr lang="en-US" sz="1600">
                <a:cs typeface="Arial"/>
              </a:rPr>
              <a:t> (Cycle 1 – Cycle 450)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4945B-826B-434E-B105-75D5F10C9C40}"/>
              </a:ext>
            </a:extLst>
          </p:cNvPr>
          <p:cNvSpPr txBox="1"/>
          <p:nvPr/>
        </p:nvSpPr>
        <p:spPr>
          <a:xfrm>
            <a:off x="5745003" y="2022996"/>
            <a:ext cx="484384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Double Heat Ramp Cycle</a:t>
            </a:r>
            <a:r>
              <a:rPr lang="en-US" sz="1600">
                <a:ea typeface="+mn-lt"/>
                <a:cs typeface="+mn-lt"/>
              </a:rPr>
              <a:t> (Cycle 451 – Cycle 1800)</a:t>
            </a:r>
            <a:endParaRPr lang="en-US" sz="160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5E243-EFE5-4608-B8AF-554855A20D13}"/>
              </a:ext>
            </a:extLst>
          </p:cNvPr>
          <p:cNvSpPr txBox="1"/>
          <p:nvPr/>
        </p:nvSpPr>
        <p:spPr>
          <a:xfrm>
            <a:off x="5127165" y="1353671"/>
            <a:ext cx="93087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Dataset</a:t>
            </a:r>
            <a:endParaRPr lang="en-US" b="1"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143798-F445-41D7-A10F-E300B96E7523}"/>
              </a:ext>
            </a:extLst>
          </p:cNvPr>
          <p:cNvCxnSpPr/>
          <p:nvPr/>
        </p:nvCxnSpPr>
        <p:spPr>
          <a:xfrm>
            <a:off x="5679872" y="1721029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EFA386-0433-4957-A400-77FE3F85A37A}"/>
              </a:ext>
            </a:extLst>
          </p:cNvPr>
          <p:cNvCxnSpPr>
            <a:cxnSpLocks/>
          </p:cNvCxnSpPr>
          <p:nvPr/>
        </p:nvCxnSpPr>
        <p:spPr>
          <a:xfrm flipH="1">
            <a:off x="5327704" y="1721030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5F339F-DEAE-4643-9D20-AEC97B220ECD}"/>
              </a:ext>
            </a:extLst>
          </p:cNvPr>
          <p:cNvCxnSpPr>
            <a:cxnSpLocks/>
          </p:cNvCxnSpPr>
          <p:nvPr/>
        </p:nvCxnSpPr>
        <p:spPr>
          <a:xfrm flipH="1">
            <a:off x="5829931" y="2387779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1E3CA8-B00B-4899-AA39-DFE8F551FDC5}"/>
              </a:ext>
            </a:extLst>
          </p:cNvPr>
          <p:cNvSpPr txBox="1"/>
          <p:nvPr/>
        </p:nvSpPr>
        <p:spPr>
          <a:xfrm>
            <a:off x="4864348" y="2672427"/>
            <a:ext cx="156954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Train-Test Split</a:t>
            </a:r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0A1F14-DCCA-4A4E-857C-3BB88EAE3756}"/>
              </a:ext>
            </a:extLst>
          </p:cNvPr>
          <p:cNvCxnSpPr>
            <a:cxnSpLocks/>
          </p:cNvCxnSpPr>
          <p:nvPr/>
        </p:nvCxnSpPr>
        <p:spPr>
          <a:xfrm flipH="1">
            <a:off x="8566203" y="3028551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D1AAAE-8A5D-474B-9E1F-CEF91AC69C66}"/>
              </a:ext>
            </a:extLst>
          </p:cNvPr>
          <p:cNvSpPr txBox="1"/>
          <p:nvPr/>
        </p:nvSpPr>
        <p:spPr>
          <a:xfrm>
            <a:off x="8379939" y="2672426"/>
            <a:ext cx="1863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Gradient Boosting</a:t>
            </a: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E75D59-4051-4A8E-8356-C89B729EFCBB}"/>
              </a:ext>
            </a:extLst>
          </p:cNvPr>
          <p:cNvCxnSpPr>
            <a:cxnSpLocks/>
          </p:cNvCxnSpPr>
          <p:nvPr/>
        </p:nvCxnSpPr>
        <p:spPr>
          <a:xfrm>
            <a:off x="6372598" y="3677983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DA2D3-EC04-43CD-914B-627CE8892843}"/>
              </a:ext>
            </a:extLst>
          </p:cNvPr>
          <p:cNvSpPr txBox="1"/>
          <p:nvPr/>
        </p:nvSpPr>
        <p:spPr>
          <a:xfrm>
            <a:off x="6466281" y="4612062"/>
            <a:ext cx="206310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Predict Eff. Porosity</a:t>
            </a:r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2B5787-5BB5-43BF-9568-0A2EB7D64695}"/>
              </a:ext>
            </a:extLst>
          </p:cNvPr>
          <p:cNvCxnSpPr>
            <a:cxnSpLocks/>
          </p:cNvCxnSpPr>
          <p:nvPr/>
        </p:nvCxnSpPr>
        <p:spPr>
          <a:xfrm>
            <a:off x="5686656" y="3019892"/>
            <a:ext cx="4729" cy="293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7ED000-AC96-4D77-BA35-5EFC83688DE3}"/>
              </a:ext>
            </a:extLst>
          </p:cNvPr>
          <p:cNvSpPr txBox="1"/>
          <p:nvPr/>
        </p:nvSpPr>
        <p:spPr>
          <a:xfrm>
            <a:off x="4803733" y="3313199"/>
            <a:ext cx="176004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Feature selection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8BA40F-193D-4132-BC31-6C05D6A2FD7E}"/>
              </a:ext>
            </a:extLst>
          </p:cNvPr>
          <p:cNvCxnSpPr>
            <a:cxnSpLocks/>
          </p:cNvCxnSpPr>
          <p:nvPr/>
        </p:nvCxnSpPr>
        <p:spPr>
          <a:xfrm flipH="1">
            <a:off x="4912066" y="3677982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ADE869A-6943-41B1-9B07-2CB30713E268}"/>
              </a:ext>
            </a:extLst>
          </p:cNvPr>
          <p:cNvSpPr txBox="1"/>
          <p:nvPr/>
        </p:nvSpPr>
        <p:spPr>
          <a:xfrm>
            <a:off x="2959346" y="3945311"/>
            <a:ext cx="2591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Multiple Linear Regression</a:t>
            </a:r>
            <a:endParaRPr lang="en-US"/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BCC13070-BE05-4697-AF40-88FE0DDC7ED9}"/>
              </a:ext>
            </a:extLst>
          </p:cNvPr>
          <p:cNvSpPr txBox="1"/>
          <p:nvPr/>
        </p:nvSpPr>
        <p:spPr>
          <a:xfrm>
            <a:off x="3279734" y="4612062"/>
            <a:ext cx="153490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Predict Max </a:t>
            </a:r>
            <a:r>
              <a:rPr lang="en-US" sz="1600" err="1"/>
              <a:t>Vf</a:t>
            </a:r>
            <a:endParaRPr lang="en-US" sz="1600" err="1">
              <a:cs typeface="Arial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4B2ED5-DC1D-46D6-85E7-40B6677B384B}"/>
              </a:ext>
            </a:extLst>
          </p:cNvPr>
          <p:cNvCxnSpPr>
            <a:cxnSpLocks/>
          </p:cNvCxnSpPr>
          <p:nvPr/>
        </p:nvCxnSpPr>
        <p:spPr>
          <a:xfrm flipH="1">
            <a:off x="4288612" y="4310095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DEB5C9-AA80-44ED-BE1D-334C98D8004A}"/>
              </a:ext>
            </a:extLst>
          </p:cNvPr>
          <p:cNvCxnSpPr>
            <a:cxnSpLocks/>
          </p:cNvCxnSpPr>
          <p:nvPr/>
        </p:nvCxnSpPr>
        <p:spPr>
          <a:xfrm>
            <a:off x="5290212" y="2387778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15023C-6BEB-45D9-AAC3-8A1DB5047F9D}"/>
              </a:ext>
            </a:extLst>
          </p:cNvPr>
          <p:cNvSpPr txBox="1"/>
          <p:nvPr/>
        </p:nvSpPr>
        <p:spPr>
          <a:xfrm>
            <a:off x="7384145" y="3313197"/>
            <a:ext cx="206310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Predict PR Porosity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31773B-C4EA-40FA-A65B-4779EE9FFCEF}"/>
              </a:ext>
            </a:extLst>
          </p:cNvPr>
          <p:cNvSpPr txBox="1"/>
          <p:nvPr/>
        </p:nvSpPr>
        <p:spPr>
          <a:xfrm>
            <a:off x="9687463" y="3313196"/>
            <a:ext cx="206310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Predict AD Porosity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4F78F1-5588-4046-82B5-97EBB485352F}"/>
              </a:ext>
            </a:extLst>
          </p:cNvPr>
          <p:cNvSpPr txBox="1"/>
          <p:nvPr/>
        </p:nvSpPr>
        <p:spPr>
          <a:xfrm>
            <a:off x="5938073" y="3945311"/>
            <a:ext cx="2591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Multiple Linear Regression</a:t>
            </a:r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A0E940-4F1D-43E7-AA6A-DA87F0E4E1AE}"/>
              </a:ext>
            </a:extLst>
          </p:cNvPr>
          <p:cNvCxnSpPr>
            <a:cxnSpLocks/>
          </p:cNvCxnSpPr>
          <p:nvPr/>
        </p:nvCxnSpPr>
        <p:spPr>
          <a:xfrm>
            <a:off x="9775620" y="3028551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2E8AA27-664B-476D-A4AD-D3A3E8662C90}"/>
              </a:ext>
            </a:extLst>
          </p:cNvPr>
          <p:cNvCxnSpPr>
            <a:cxnSpLocks/>
          </p:cNvCxnSpPr>
          <p:nvPr/>
        </p:nvCxnSpPr>
        <p:spPr>
          <a:xfrm flipH="1">
            <a:off x="7743589" y="3677982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CBED99-B79A-408E-855B-9F88CB5609AB}"/>
              </a:ext>
            </a:extLst>
          </p:cNvPr>
          <p:cNvCxnSpPr>
            <a:cxnSpLocks/>
          </p:cNvCxnSpPr>
          <p:nvPr/>
        </p:nvCxnSpPr>
        <p:spPr>
          <a:xfrm flipH="1">
            <a:off x="8592180" y="3695299"/>
            <a:ext cx="1449998" cy="379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312EB2-04BE-48DC-9179-C3E452FFAE6A}"/>
              </a:ext>
            </a:extLst>
          </p:cNvPr>
          <p:cNvCxnSpPr>
            <a:cxnSpLocks/>
          </p:cNvCxnSpPr>
          <p:nvPr/>
        </p:nvCxnSpPr>
        <p:spPr>
          <a:xfrm>
            <a:off x="7264484" y="4310096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6405DF5A-0521-45CC-B7D1-246E81FDB9C9}"/>
              </a:ext>
            </a:extLst>
          </p:cNvPr>
          <p:cNvSpPr/>
          <p:nvPr/>
        </p:nvSpPr>
        <p:spPr>
          <a:xfrm>
            <a:off x="7076208" y="2530185"/>
            <a:ext cx="4675909" cy="1411432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9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197037"/>
            <a:ext cx="10515600" cy="1325563"/>
          </a:xfrm>
        </p:spPr>
        <p:txBody>
          <a:bodyPr/>
          <a:lstStyle/>
          <a:p>
            <a:r>
              <a:rPr lang="en-US">
                <a:latin typeface="Impact"/>
              </a:rPr>
              <a:t>RESULTS - Feature Importance plots – Max </a:t>
            </a:r>
            <a:r>
              <a:rPr lang="en-US" err="1">
                <a:latin typeface="Impact"/>
              </a:rPr>
              <a:t>V</a:t>
            </a:r>
            <a:r>
              <a:rPr lang="en-US" sz="2400" cap="none" err="1">
                <a:latin typeface="Impact"/>
              </a:rPr>
              <a:t>f</a:t>
            </a:r>
            <a:endParaRPr lang="en-US">
              <a:latin typeface="Impac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58E6BB-D764-40D5-B65D-FABF04F02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6" y="1183710"/>
            <a:ext cx="11073006" cy="47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208243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Predicted results vs. Test data – Max </a:t>
            </a:r>
            <a:r>
              <a:rPr lang="en-US" err="1">
                <a:latin typeface="Impact"/>
              </a:rPr>
              <a:t>V</a:t>
            </a:r>
            <a:r>
              <a:rPr lang="en-US" sz="2400" cap="none" err="1">
                <a:latin typeface="Impact"/>
              </a:rPr>
              <a:t>f</a:t>
            </a:r>
            <a:endParaRPr lang="en-US">
              <a:latin typeface="Impact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D616347-3101-496E-9DD8-7651266F2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410" y="871239"/>
            <a:ext cx="5833740" cy="3583373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71E413-9415-46E8-AEAD-899350EBF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303110"/>
              </p:ext>
            </p:extLst>
          </p:nvPr>
        </p:nvGraphicFramePr>
        <p:xfrm>
          <a:off x="838200" y="4606443"/>
          <a:ext cx="10903800" cy="1984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900">
                  <a:extLst>
                    <a:ext uri="{9D8B030D-6E8A-4147-A177-3AD203B41FA5}">
                      <a16:colId xmlns:a16="http://schemas.microsoft.com/office/drawing/2014/main" val="2997032094"/>
                    </a:ext>
                  </a:extLst>
                </a:gridCol>
                <a:gridCol w="5451900">
                  <a:extLst>
                    <a:ext uri="{9D8B030D-6E8A-4147-A177-3AD203B41FA5}">
                      <a16:colId xmlns:a16="http://schemas.microsoft.com/office/drawing/2014/main" val="1649792843"/>
                    </a:ext>
                  </a:extLst>
                </a:gridCol>
              </a:tblGrid>
              <a:tr h="399910">
                <a:tc>
                  <a:txBody>
                    <a:bodyPr/>
                    <a:lstStyle/>
                    <a:p>
                      <a:r>
                        <a:rPr lang="en-US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28226"/>
                  </a:ext>
                </a:extLst>
              </a:tr>
              <a:tr h="399910">
                <a:tc>
                  <a:txBody>
                    <a:bodyPr/>
                    <a:lstStyle/>
                    <a:p>
                      <a:r>
                        <a:rPr lang="en-US"/>
                        <a:t>R2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103467"/>
                  </a:ext>
                </a:extLst>
              </a:tr>
              <a:tr h="384529">
                <a:tc>
                  <a:txBody>
                    <a:bodyPr/>
                    <a:lstStyle/>
                    <a:p>
                      <a:r>
                        <a:rPr lang="en-US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47954"/>
                  </a:ext>
                </a:extLst>
              </a:tr>
              <a:tr h="399910">
                <a:tc>
                  <a:txBody>
                    <a:bodyPr/>
                    <a:lstStyle/>
                    <a:p>
                      <a:r>
                        <a:rPr lang="en-US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5.3428e-06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21338"/>
                  </a:ext>
                </a:extLst>
              </a:tr>
              <a:tr h="399910">
                <a:tc>
                  <a:txBody>
                    <a:bodyPr/>
                    <a:lstStyle/>
                    <a:p>
                      <a:r>
                        <a:rPr lang="en-US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7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77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0CDD-1732-44A2-A3DD-81833963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10" y="261101"/>
            <a:ext cx="12068354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latin typeface="Impact"/>
              </a:rPr>
              <a:t>Optimizing linear regression model – 1 HEAT ramp – Max </a:t>
            </a:r>
            <a:r>
              <a:rPr lang="en-US" sz="4000" err="1">
                <a:latin typeface="Impact"/>
              </a:rPr>
              <a:t>Vf</a:t>
            </a:r>
            <a:r>
              <a:rPr lang="en-US" sz="4000">
                <a:latin typeface="Impact"/>
              </a:rPr>
              <a:t> </a:t>
            </a:r>
            <a:endParaRPr lang="en-US" sz="4000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F8D5931-A2F0-4BB7-BD00-AAFE5133B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70" y="1514415"/>
            <a:ext cx="5827324" cy="571500"/>
          </a:xfr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3328527-5E31-446A-9EF2-B67E1B51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89" y="2469716"/>
            <a:ext cx="5046959" cy="395517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7074EC3-AE30-4059-B224-E14648B00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2234225"/>
            <a:ext cx="2996832" cy="1909524"/>
          </a:xfrm>
          <a:prstGeom prst="rect">
            <a:avLst/>
          </a:prstGeom>
        </p:spPr>
      </p:pic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94EF0B-5910-43A0-AD17-AFF801DCD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68" y="1520549"/>
            <a:ext cx="5748067" cy="58706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35AB3A8-94BA-4553-8D6B-BE059D9C3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961" y="2269298"/>
            <a:ext cx="3503748" cy="1160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AC6FAC-12B9-48DF-84DD-C362B2A80761}"/>
              </a:ext>
            </a:extLst>
          </p:cNvPr>
          <p:cNvSpPr txBox="1"/>
          <p:nvPr/>
        </p:nvSpPr>
        <p:spPr>
          <a:xfrm>
            <a:off x="8969685" y="11492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  <a:latin typeface="Times"/>
                <a:cs typeface="Times"/>
              </a:rPr>
              <a:t>After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74E3-36D1-4DD0-AA47-2A10349F4BF2}"/>
              </a:ext>
            </a:extLst>
          </p:cNvPr>
          <p:cNvSpPr txBox="1"/>
          <p:nvPr/>
        </p:nvSpPr>
        <p:spPr>
          <a:xfrm>
            <a:off x="2019871" y="11468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  <a:latin typeface="Times"/>
                <a:cs typeface="Times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98096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241860"/>
            <a:ext cx="108585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Feature Importance plots – Eff Porosity Single Heat Ramp</a:t>
            </a:r>
            <a:endParaRPr lang="en-US" sz="2400" cap="none">
              <a:latin typeface="Impact"/>
            </a:endParaRP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F066149-1093-4047-BCF5-4D8DBDDD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23" y="1496861"/>
            <a:ext cx="10968623" cy="44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5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197037"/>
            <a:ext cx="11705572" cy="1325563"/>
          </a:xfrm>
        </p:spPr>
        <p:txBody>
          <a:bodyPr/>
          <a:lstStyle/>
          <a:p>
            <a:r>
              <a:rPr lang="en-US" dirty="0">
                <a:latin typeface="Impact"/>
              </a:rPr>
              <a:t>Predicted results vs. Test data – EFF Porosity Single Heat Ramp</a:t>
            </a:r>
            <a:endParaRPr lang="en-US" sz="2400" cap="none" dirty="0">
              <a:latin typeface="Impac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E3AA5-1A38-46DC-8295-A0E507E3F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8901"/>
              </p:ext>
            </p:extLst>
          </p:nvPr>
        </p:nvGraphicFramePr>
        <p:xfrm>
          <a:off x="694426" y="4757467"/>
          <a:ext cx="109900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034">
                  <a:extLst>
                    <a:ext uri="{9D8B030D-6E8A-4147-A177-3AD203B41FA5}">
                      <a16:colId xmlns:a16="http://schemas.microsoft.com/office/drawing/2014/main" val="1031953733"/>
                    </a:ext>
                  </a:extLst>
                </a:gridCol>
                <a:gridCol w="5495034">
                  <a:extLst>
                    <a:ext uri="{9D8B030D-6E8A-4147-A177-3AD203B41FA5}">
                      <a16:colId xmlns:a16="http://schemas.microsoft.com/office/drawing/2014/main" val="1834964693"/>
                    </a:ext>
                  </a:extLst>
                </a:gridCol>
              </a:tblGrid>
              <a:tr h="26015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Parameters​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Results​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962742"/>
                  </a:ext>
                </a:extLst>
              </a:tr>
              <a:tr h="270563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R2 score​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0.9973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666681"/>
                  </a:ext>
                </a:extLst>
              </a:tr>
              <a:tr h="26015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MSE​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2.418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50689"/>
                  </a:ext>
                </a:extLst>
              </a:tr>
              <a:tr h="26015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RMSE​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1.555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464480"/>
                  </a:ext>
                </a:extLst>
              </a:tr>
              <a:tr h="270563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MAE​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1.157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4427"/>
                  </a:ext>
                </a:extLst>
              </a:tr>
            </a:tbl>
          </a:graphicData>
        </a:graphic>
      </p:graphicFrame>
      <p:pic>
        <p:nvPicPr>
          <p:cNvPr id="5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5B1F048-81FE-4638-B495-B1043BAA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860913"/>
            <a:ext cx="5772150" cy="36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241860"/>
            <a:ext cx="10998418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latin typeface="Impact"/>
              </a:rPr>
              <a:t>Feature Importance plots – Eff Porosity 2  Heat Ramp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E21FCE-43F3-4513-BBA8-F6B40C85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" y="1716259"/>
            <a:ext cx="11334540" cy="39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95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32" y="227013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70" y="1220041"/>
            <a:ext cx="10515600" cy="399207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The Problem</a:t>
            </a:r>
            <a:endParaRPr lang="en-US" b="0" i="0">
              <a:solidFill>
                <a:srgbClr val="201F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The Dataset</a:t>
            </a:r>
            <a:endParaRPr lang="en-US" b="0" i="0">
              <a:solidFill>
                <a:srgbClr val="201F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Objectives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Our Approach</a:t>
            </a:r>
            <a:endParaRPr lang="en-US" b="0" i="0">
              <a:solidFill>
                <a:srgbClr val="201F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Results and Discussion</a:t>
            </a:r>
            <a:endParaRPr lang="en-US" b="0" i="0">
              <a:solidFill>
                <a:srgbClr val="201F1E"/>
              </a:solidFill>
              <a:effectLst/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5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197037"/>
            <a:ext cx="11705572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mpact"/>
              </a:rPr>
              <a:t>Predicted results vs. Test data – EFF Porosity – 2 HEAT RAMPS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E3AA5-1A38-46DC-8295-A0E507E3F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608805"/>
              </p:ext>
            </p:extLst>
          </p:nvPr>
        </p:nvGraphicFramePr>
        <p:xfrm>
          <a:off x="694426" y="4757467"/>
          <a:ext cx="109900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034">
                  <a:extLst>
                    <a:ext uri="{9D8B030D-6E8A-4147-A177-3AD203B41FA5}">
                      <a16:colId xmlns:a16="http://schemas.microsoft.com/office/drawing/2014/main" val="1031953733"/>
                    </a:ext>
                  </a:extLst>
                </a:gridCol>
                <a:gridCol w="5495034">
                  <a:extLst>
                    <a:ext uri="{9D8B030D-6E8A-4147-A177-3AD203B41FA5}">
                      <a16:colId xmlns:a16="http://schemas.microsoft.com/office/drawing/2014/main" val="1834964693"/>
                    </a:ext>
                  </a:extLst>
                </a:gridCol>
              </a:tblGrid>
              <a:tr h="26015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Parameters​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Results​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962742"/>
                  </a:ext>
                </a:extLst>
              </a:tr>
              <a:tr h="270563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R2 score​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0.9989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666681"/>
                  </a:ext>
                </a:extLst>
              </a:tr>
              <a:tr h="26015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MSE​</a:t>
                      </a:r>
                      <a:endParaRPr lang="en-US" sz="1800" b="0" i="0" u="none" strike="noStrike" noProof="0">
                        <a:effectLst/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Arial"/>
                        </a:rPr>
                        <a:t>1.672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50689"/>
                  </a:ext>
                </a:extLst>
              </a:tr>
              <a:tr h="26015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RMSE​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Arial"/>
                        </a:rPr>
                        <a:t>1.293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464480"/>
                  </a:ext>
                </a:extLst>
              </a:tr>
              <a:tr h="270563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MAE​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Arial"/>
                        </a:rPr>
                        <a:t>0.763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4427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B82FCE13-6DF7-41E3-AA13-5022B1D8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61" y="859818"/>
            <a:ext cx="5989467" cy="36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949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0CDD-1732-44A2-A3DD-81833963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275478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Optimizing linear regression model – 1 heat ramp – eff. porosity 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C6FAC-12B9-48DF-84DD-C362B2A80761}"/>
              </a:ext>
            </a:extLst>
          </p:cNvPr>
          <p:cNvSpPr txBox="1"/>
          <p:nvPr/>
        </p:nvSpPr>
        <p:spPr>
          <a:xfrm>
            <a:off x="8969685" y="15949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  <a:latin typeface="Times"/>
                <a:cs typeface="Times"/>
              </a:rPr>
              <a:t>After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74E3-36D1-4DD0-AA47-2A10349F4BF2}"/>
              </a:ext>
            </a:extLst>
          </p:cNvPr>
          <p:cNvSpPr txBox="1"/>
          <p:nvPr/>
        </p:nvSpPr>
        <p:spPr>
          <a:xfrm>
            <a:off x="2019871" y="15925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  <a:latin typeface="Times"/>
                <a:cs typeface="Times"/>
              </a:rPr>
              <a:t>Before</a:t>
            </a:r>
          </a:p>
        </p:txBody>
      </p:sp>
      <p:pic>
        <p:nvPicPr>
          <p:cNvPr id="10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EDF638-CDCC-4BEC-875C-53E6F196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889000"/>
            <a:ext cx="5719313" cy="678981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1D6FD09B-7A1D-4EDD-BB3F-AC6D33AE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811688"/>
            <a:ext cx="3174520" cy="2226661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C8E4F69-5576-4C87-96F9-1E6E5E70E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117" y="1886422"/>
            <a:ext cx="5848710" cy="655383"/>
          </a:xfrm>
          <a:prstGeom prst="rect">
            <a:avLst/>
          </a:prstGeom>
        </p:spPr>
      </p:pic>
      <p:pic>
        <p:nvPicPr>
          <p:cNvPr id="15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A9D5BB94-8B93-4901-8B98-F89788ED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243" y="2818501"/>
            <a:ext cx="3078911" cy="1105978"/>
          </a:xfrm>
          <a:prstGeom prst="rect">
            <a:avLst/>
          </a:prstGeom>
        </p:spPr>
      </p:pic>
      <p:pic>
        <p:nvPicPr>
          <p:cNvPr id="19" name="Picture 19" descr="Chart&#10;&#10;Description automatically generated">
            <a:extLst>
              <a:ext uri="{FF2B5EF4-FFF2-40B4-BE49-F238E27FC236}">
                <a16:creationId xmlns:a16="http://schemas.microsoft.com/office/drawing/2014/main" id="{B574CCF6-EBA5-4869-AD35-D2535E2A7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150" y="2571750"/>
            <a:ext cx="53244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4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15B9-CA45-4F35-9D68-95599ADD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Impact"/>
              </a:rPr>
              <a:t>GUI TO PREDICT NEW CO-CURE CYCLES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AA1BD-E3A9-4897-BB4D-94BA3222B0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4" y="1690688"/>
            <a:ext cx="4391819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E51DCF1-4CA6-48A1-8E71-B8AF1C91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52" y="1821518"/>
            <a:ext cx="4977971" cy="37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8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4" y="253066"/>
            <a:ext cx="11579524" cy="132556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Impact"/>
              </a:rPr>
              <a:t> Challenges</a:t>
            </a:r>
            <a:endParaRPr lang="en-US" cap="none" dirty="0"/>
          </a:p>
        </p:txBody>
      </p:sp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64D3290-D2AD-48B0-9B72-AB4A1A72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3" y="1577556"/>
            <a:ext cx="4752870" cy="3027764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D4EFF22E-8C4E-4387-8722-8493A062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87" y="1585772"/>
            <a:ext cx="5235575" cy="32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94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B657-A03F-4B6F-ACBF-CF79F083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5340-E67B-409D-9A11-68EC9C05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[1]Navid </a:t>
            </a:r>
            <a:r>
              <a:rPr lang="en-US" dirty="0" err="1">
                <a:ea typeface="+mn-lt"/>
                <a:cs typeface="+mn-lt"/>
              </a:rPr>
              <a:t>Niknafs</a:t>
            </a:r>
            <a:r>
              <a:rPr lang="en-US" dirty="0">
                <a:ea typeface="+mn-lt"/>
                <a:cs typeface="+mn-lt"/>
              </a:rPr>
              <a:t> Kermani, Pavel Simacek, Suresh G. Advani “A Simple Analysis Tool to Simulate Honeycomb Sandwich Structure Composites During Co-Cure Manufacturing </a:t>
            </a:r>
            <a:r>
              <a:rPr lang="en-US" dirty="0" err="1">
                <a:ea typeface="+mn-lt"/>
                <a:cs typeface="+mn-lt"/>
              </a:rPr>
              <a:t>Process”Proceedings</a:t>
            </a:r>
            <a:r>
              <a:rPr lang="en-US" dirty="0">
                <a:ea typeface="+mn-lt"/>
                <a:cs typeface="+mn-lt"/>
              </a:rPr>
              <a:t> of the SAMPE 2019 Conference, Society for the Advancement of Material and Process Engineering(2019)</a:t>
            </a:r>
          </a:p>
          <a:p>
            <a:r>
              <a:rPr lang="en-US" dirty="0">
                <a:ea typeface="+mn-lt"/>
                <a:cs typeface="+mn-lt"/>
              </a:rPr>
              <a:t>[2] </a:t>
            </a:r>
            <a:r>
              <a:rPr lang="en-US" dirty="0" err="1">
                <a:ea typeface="+mn-lt"/>
                <a:cs typeface="+mn-lt"/>
              </a:rPr>
              <a:t>Centea</a:t>
            </a:r>
            <a:r>
              <a:rPr lang="en-US" dirty="0">
                <a:ea typeface="+mn-lt"/>
                <a:cs typeface="+mn-lt"/>
              </a:rPr>
              <a:t>, T., </a:t>
            </a:r>
            <a:r>
              <a:rPr lang="en-US" dirty="0" err="1">
                <a:ea typeface="+mn-lt"/>
                <a:cs typeface="+mn-lt"/>
              </a:rPr>
              <a:t>Simacek,P</a:t>
            </a:r>
            <a:r>
              <a:rPr lang="en-US" dirty="0">
                <a:ea typeface="+mn-lt"/>
                <a:cs typeface="+mn-lt"/>
              </a:rPr>
              <a:t>., </a:t>
            </a:r>
            <a:r>
              <a:rPr lang="en-US" dirty="0" err="1">
                <a:ea typeface="+mn-lt"/>
                <a:cs typeface="+mn-lt"/>
              </a:rPr>
              <a:t>Anders,M</a:t>
            </a:r>
            <a:r>
              <a:rPr lang="en-US" dirty="0">
                <a:ea typeface="+mn-lt"/>
                <a:cs typeface="+mn-lt"/>
              </a:rPr>
              <a:t>., </a:t>
            </a:r>
            <a:r>
              <a:rPr lang="en-US" dirty="0" err="1">
                <a:ea typeface="+mn-lt"/>
                <a:cs typeface="+mn-lt"/>
              </a:rPr>
              <a:t>Niknafs</a:t>
            </a:r>
            <a:r>
              <a:rPr lang="en-US" dirty="0">
                <a:ea typeface="+mn-lt"/>
                <a:cs typeface="+mn-lt"/>
              </a:rPr>
              <a:t> Kermani, N., </a:t>
            </a:r>
            <a:r>
              <a:rPr lang="en-US" dirty="0" err="1">
                <a:ea typeface="+mn-lt"/>
                <a:cs typeface="+mn-lt"/>
              </a:rPr>
              <a:t>Zebrine,D.,Advani,S.G.,and</a:t>
            </a:r>
            <a:r>
              <a:rPr lang="en-US" dirty="0">
                <a:ea typeface="+mn-lt"/>
                <a:cs typeface="+mn-lt"/>
              </a:rPr>
              <a:t> Nutt. S. ”Understanding and modeling the co-cure of </a:t>
            </a:r>
            <a:r>
              <a:rPr lang="en-US" dirty="0" err="1">
                <a:ea typeface="+mn-lt"/>
                <a:cs typeface="+mn-lt"/>
              </a:rPr>
              <a:t>honeycombcore</a:t>
            </a:r>
            <a:r>
              <a:rPr lang="en-US" dirty="0">
                <a:ea typeface="+mn-lt"/>
                <a:cs typeface="+mn-lt"/>
              </a:rPr>
              <a:t> sandwich structures” Proceedings of the SAMPE 2019 Conference, Society for the Advancement of Material and Process Engineering (2019)</a:t>
            </a:r>
          </a:p>
          <a:p>
            <a:r>
              <a:rPr lang="en-US" dirty="0">
                <a:ea typeface="+mn-lt"/>
                <a:cs typeface="+mn-lt"/>
              </a:rPr>
              <a:t>[3] Kermani, N. N.; Simacek, P.; Advani, S. G. Porosity predictions during co-cure of honeycomb core prepreg sandwich structures. Compos. Part A: Appl. Sci. Manuf. 2020, 132, 105824</a:t>
            </a:r>
          </a:p>
          <a:p>
            <a:r>
              <a:rPr lang="en-US" dirty="0">
                <a:ea typeface="+mn-lt"/>
                <a:cs typeface="+mn-lt"/>
              </a:rPr>
              <a:t>[4] </a:t>
            </a:r>
            <a:r>
              <a:rPr lang="en-US" dirty="0" err="1">
                <a:ea typeface="+mn-lt"/>
                <a:cs typeface="+mn-lt"/>
              </a:rPr>
              <a:t>Centea</a:t>
            </a:r>
            <a:r>
              <a:rPr lang="en-US" dirty="0">
                <a:ea typeface="+mn-lt"/>
                <a:cs typeface="+mn-lt"/>
              </a:rPr>
              <a:t> T, Anders M, Zebrine D, Nutt S, Angeles L. The co-cure of honeycomb sandwich structures: process physics and manufacturing strategies. In: 18th European conference on composite materials (2018), June; 2018. p. 24–28.</a:t>
            </a:r>
          </a:p>
          <a:p>
            <a:r>
              <a:rPr lang="en-US" dirty="0">
                <a:ea typeface="+mn-lt"/>
                <a:cs typeface="+mn-lt"/>
              </a:rPr>
              <a:t>[5] Campbell FC. Chapter 8 -adhesive bonding and integrally </a:t>
            </a:r>
            <a:r>
              <a:rPr lang="en-US" dirty="0" err="1">
                <a:ea typeface="+mn-lt"/>
                <a:cs typeface="+mn-lt"/>
              </a:rPr>
              <a:t>cocured</a:t>
            </a:r>
            <a:r>
              <a:rPr lang="en-US" dirty="0">
                <a:ea typeface="+mn-lt"/>
                <a:cs typeface="+mn-lt"/>
              </a:rPr>
              <a:t> structure: a way to reduce assembly costs through parts integration. In: F.C.B.T.-M.P. for A.C. Campbell, editor. Amsterdam: Elsevier Science; 2004. p. 241–301.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599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162" y="2459875"/>
            <a:ext cx="9333571" cy="85497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mpact"/>
              </a:rPr>
              <a:t>Thank you!</a:t>
            </a:r>
            <a:br>
              <a:rPr lang="en-US" dirty="0">
                <a:latin typeface="Impact"/>
              </a:rPr>
            </a:br>
            <a:r>
              <a:rPr lang="en-US" dirty="0">
                <a:latin typeface="Impac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38" y="164824"/>
            <a:ext cx="10515600" cy="1325563"/>
          </a:xfrm>
        </p:spPr>
        <p:txBody>
          <a:bodyPr/>
          <a:lstStyle/>
          <a:p>
            <a:r>
              <a:rPr lang="en-US"/>
              <a:t>problem ??             </a:t>
            </a:r>
            <a:r>
              <a:rPr lang="en-US">
                <a:sym typeface="Wingdings" panose="05000000000000000000" pitchFamily="2" charset="2"/>
              </a:rPr>
              <a:t>              </a:t>
            </a:r>
            <a:r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t>solution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1315000"/>
            <a:ext cx="10515600" cy="3992079"/>
          </a:xfrm>
        </p:spPr>
        <p:txBody>
          <a:bodyPr/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Leveraging the advantages of Machine Learning (ML), we aim to apply ML to Design Co-cure Processing of Energy-Efficient Honeycomb Sandwich Composite Structures, by discovering the underlying correlations of parameters in physical phenomena and models.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The final goal is to </a:t>
            </a:r>
            <a:r>
              <a:rPr lang="en-US" sz="1800" b="0" i="0" u="sng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apply machine learning methods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on a data sets </a:t>
            </a:r>
            <a:r>
              <a:rPr lang="en-US" sz="1800" b="0" i="0" u="sng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to find the underlying physics in the Co-cure processing of energy-efficient Honeycomb Sandwich Structures</a:t>
            </a:r>
            <a:endParaRPr lang="en-US" u="s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AD371-318F-48C5-9752-7B83A0DB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00" y="2906254"/>
            <a:ext cx="5233462" cy="3416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12B67-F7C3-49C8-98E9-1E9804105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647" y="3002409"/>
            <a:ext cx="5687195" cy="350532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5AA4722-A5E4-44F0-B168-BA1C2594D577}"/>
              </a:ext>
            </a:extLst>
          </p:cNvPr>
          <p:cNvSpPr/>
          <p:nvPr/>
        </p:nvSpPr>
        <p:spPr>
          <a:xfrm>
            <a:off x="3735659" y="675447"/>
            <a:ext cx="1706136" cy="3043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F7CF7-15A7-47D9-BE9A-EA5BE72115E2}"/>
              </a:ext>
            </a:extLst>
          </p:cNvPr>
          <p:cNvSpPr txBox="1"/>
          <p:nvPr/>
        </p:nvSpPr>
        <p:spPr>
          <a:xfrm>
            <a:off x="265626" y="6298556"/>
            <a:ext cx="1118188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sz="1000" b="0" i="0" u="none" strike="noStrike" baseline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0" i="0" u="none" strike="noStrike" baseline="0">
                <a:solidFill>
                  <a:srgbClr val="000000"/>
                </a:solidFill>
                <a:latin typeface="Times New Roman"/>
                <a:cs typeface="Times New Roman"/>
              </a:rPr>
              <a:t>[2]. Gustavo M. </a:t>
            </a:r>
            <a:r>
              <a:rPr lang="en-US" sz="1000" b="0" i="0" u="none" strike="noStrike" baseline="0" err="1">
                <a:solidFill>
                  <a:srgbClr val="000000"/>
                </a:solidFill>
                <a:latin typeface="Times New Roman"/>
                <a:cs typeface="Times New Roman"/>
              </a:rPr>
              <a:t>Hobold</a:t>
            </a:r>
            <a:r>
              <a:rPr lang="en-US" sz="1000" b="0" i="0" u="none" strike="noStrike" baseline="0">
                <a:solidFill>
                  <a:srgbClr val="000000"/>
                </a:solidFill>
                <a:latin typeface="Times New Roman"/>
                <a:cs typeface="Times New Roman"/>
              </a:rPr>
              <a:t>, Alexandre K. da Silva, Machine learning classification of boiling regimes with low speed, direct and indirect visualization</a:t>
            </a:r>
            <a:r>
              <a:rPr lang="en-US" sz="100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en-US" sz="1000" b="0" i="0" u="none" strike="noStrike" baseline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896FD938-6499-433B-A5CE-160DF5238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314" y="213718"/>
            <a:ext cx="2143328" cy="11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4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E77B-2DC3-4D97-A172-9C88CE08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15" y="170572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Physical Processes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F3E0F-9370-4D86-9E78-D915361F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68" y="1196331"/>
            <a:ext cx="10870503" cy="797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"/>
                <a:ea typeface="+mn-lt"/>
                <a:cs typeface="+mn-lt"/>
              </a:rPr>
              <a:t>During co-cure process of sandwich structures, different phenomena occur simultaneously:</a:t>
            </a:r>
            <a:endParaRPr lang="en-US" sz="2000">
              <a:latin typeface="Times"/>
              <a:cs typeface="Times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3E6FFEE-6E6D-45F9-924C-C963CD4F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80" y="2511762"/>
            <a:ext cx="2071787" cy="3161297"/>
          </a:xfrm>
          <a:prstGeom prst="rect">
            <a:avLst/>
          </a:prstGeom>
        </p:spPr>
      </p:pic>
      <p:pic>
        <p:nvPicPr>
          <p:cNvPr id="7" name="Picture 7" descr="Shape, arrow&#10;&#10;Description automatically generated">
            <a:extLst>
              <a:ext uri="{FF2B5EF4-FFF2-40B4-BE49-F238E27FC236}">
                <a16:creationId xmlns:a16="http://schemas.microsoft.com/office/drawing/2014/main" id="{8ADA7366-4304-4277-839C-531C92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830" y="2886783"/>
            <a:ext cx="2031511" cy="2751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4D0FFE-228F-4C45-8D35-D2E170DAB049}"/>
              </a:ext>
            </a:extLst>
          </p:cNvPr>
          <p:cNvSpPr txBox="1"/>
          <p:nvPr/>
        </p:nvSpPr>
        <p:spPr>
          <a:xfrm>
            <a:off x="2436063" y="191600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ea typeface="+mn-lt"/>
                <a:cs typeface="+mn-lt"/>
              </a:rPr>
              <a:t>(A) Prepreg Face sheet Consolidation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2B15D-07E2-4F93-915B-890AD5819F54}"/>
              </a:ext>
            </a:extLst>
          </p:cNvPr>
          <p:cNvSpPr txBox="1"/>
          <p:nvPr/>
        </p:nvSpPr>
        <p:spPr>
          <a:xfrm>
            <a:off x="5850356" y="1950809"/>
            <a:ext cx="2962404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>
                <a:latin typeface="Times"/>
                <a:cs typeface="Times"/>
              </a:rPr>
              <a:t>(B) Bond-line Porosity Development</a:t>
            </a:r>
          </a:p>
        </p:txBody>
      </p:sp>
    </p:spTree>
    <p:extLst>
      <p:ext uri="{BB962C8B-B14F-4D97-AF65-F5344CB8AC3E}">
        <p14:creationId xmlns:p14="http://schemas.microsoft.com/office/powerpoint/2010/main" val="296074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F091-D46F-4F00-BE64-F2FD6EEF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4238" y="1984"/>
            <a:ext cx="10515600" cy="1325563"/>
          </a:xfrm>
        </p:spPr>
        <p:txBody>
          <a:bodyPr/>
          <a:lstStyle/>
          <a:p>
            <a:pPr algn="ctr"/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42E2-804B-4538-B190-776F69B57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627" y="1432960"/>
            <a:ext cx="10515600" cy="39920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"/>
                <a:cs typeface="Times New Roman"/>
              </a:rPr>
              <a:t>Identify the </a:t>
            </a:r>
            <a:r>
              <a:rPr lang="en-US" b="1" u="sng" dirty="0">
                <a:latin typeface="Times"/>
                <a:cs typeface="Times New Roman"/>
              </a:rPr>
              <a:t>governing process parameters</a:t>
            </a:r>
            <a:r>
              <a:rPr lang="en-US" dirty="0">
                <a:latin typeface="Times"/>
                <a:cs typeface="Times New Roman"/>
              </a:rPr>
              <a:t> in each phenomenon.</a:t>
            </a:r>
            <a:endParaRPr lang="en-US" dirty="0"/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u="sng" dirty="0">
                <a:latin typeface="Times"/>
                <a:cs typeface="Times New Roman"/>
              </a:rPr>
              <a:t>Understand the interactions</a:t>
            </a:r>
            <a:r>
              <a:rPr lang="en-US" b="1" dirty="0">
                <a:latin typeface="Times"/>
                <a:cs typeface="Times New Roman"/>
              </a:rPr>
              <a:t> </a:t>
            </a:r>
            <a:r>
              <a:rPr lang="en-US" dirty="0">
                <a:latin typeface="Times"/>
                <a:cs typeface="Times New Roman"/>
              </a:rPr>
              <a:t>of different phenomena in the co-cure process.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B</a:t>
            </a:r>
            <a:r>
              <a:rPr lang="en-US" b="0" i="0" strike="noStrike" dirty="0">
                <a:solidFill>
                  <a:srgbClr val="000000"/>
                </a:solidFill>
                <a:effectLst/>
                <a:latin typeface="Times"/>
                <a:cs typeface="Arial"/>
              </a:rPr>
              <a:t>uild a </a:t>
            </a: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machine learning model</a:t>
            </a:r>
            <a:r>
              <a:rPr lang="en-US" b="0" i="0" strike="noStrike" dirty="0">
                <a:solidFill>
                  <a:srgbClr val="000000"/>
                </a:solidFill>
                <a:effectLst/>
                <a:latin typeface="Times"/>
                <a:cs typeface="Arial"/>
              </a:rPr>
              <a:t> to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Times"/>
                <a:cs typeface="Arial"/>
              </a:rPr>
              <a:t>design new cure cycles</a:t>
            </a:r>
            <a:endParaRPr lang="en-US" u="sng" strike="sngStrike" dirty="0">
              <a:solidFill>
                <a:srgbClr val="000000"/>
              </a:solidFill>
              <a:latin typeface="Times"/>
              <a:cs typeface="Times New Roman"/>
            </a:endParaRP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To</a:t>
            </a:r>
            <a:r>
              <a:rPr lang="en-US" b="1" i="0" u="sng" strike="noStrike" dirty="0">
                <a:solidFill>
                  <a:srgbClr val="000000"/>
                </a:solidFill>
                <a:effectLst/>
                <a:latin typeface="Times"/>
                <a:cs typeface="Arial"/>
              </a:rPr>
              <a:t>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Times"/>
                <a:cs typeface="Arial"/>
              </a:rPr>
              <a:t>predict</a:t>
            </a:r>
            <a:r>
              <a:rPr lang="en-US" b="1" u="sng" dirty="0">
                <a:solidFill>
                  <a:srgbClr val="000000"/>
                </a:solidFill>
                <a:latin typeface="Times"/>
                <a:cs typeface="Arial"/>
              </a:rPr>
              <a:t> and optimize</a:t>
            </a: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  <a:cs typeface="Arial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face sheet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  <a:cs typeface="Arial"/>
              </a:rPr>
              <a:t> consolidation level and bond-line porosity</a:t>
            </a: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 </a:t>
            </a:r>
            <a:endParaRPr lang="en-US" strike="sngStrike">
              <a:latin typeface="Time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810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A5C7C101-4470-4354-B572-E35D1C4328B1}"/>
              </a:ext>
            </a:extLst>
          </p:cNvPr>
          <p:cNvSpPr/>
          <p:nvPr/>
        </p:nvSpPr>
        <p:spPr>
          <a:xfrm>
            <a:off x="9044630" y="5780386"/>
            <a:ext cx="2687593" cy="71051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48" y="113914"/>
            <a:ext cx="2318952" cy="1325563"/>
          </a:xfrm>
        </p:spPr>
        <p:txBody>
          <a:bodyPr/>
          <a:lstStyle/>
          <a:p>
            <a:r>
              <a:rPr lang="en-US">
                <a:latin typeface="Impact"/>
              </a:rPr>
              <a:t>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0EE3E9-A217-4211-9454-FD2DEC9CE714}"/>
              </a:ext>
            </a:extLst>
          </p:cNvPr>
          <p:cNvSpPr txBox="1"/>
          <p:nvPr/>
        </p:nvSpPr>
        <p:spPr>
          <a:xfrm>
            <a:off x="419403" y="1223349"/>
            <a:ext cx="3796942" cy="17045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1800 data points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Source: </a:t>
            </a:r>
            <a:r>
              <a:rPr lang="en-US">
                <a:ea typeface="+mn-lt"/>
                <a:cs typeface="+mn-lt"/>
              </a:rPr>
              <a:t>ASC Student Simulation Challenge database 2021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12BAC6-C117-4970-81A0-983338F6D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8"/>
          <a:stretch/>
        </p:blipFill>
        <p:spPr bwMode="auto">
          <a:xfrm>
            <a:off x="4022101" y="371880"/>
            <a:ext cx="765927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2A55796-F013-4D09-98C4-0D52DD0B8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0"/>
          <a:stretch/>
        </p:blipFill>
        <p:spPr bwMode="auto">
          <a:xfrm>
            <a:off x="7776780" y="1678309"/>
            <a:ext cx="389285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2836F-5F30-452D-9A99-B84F46C668EB}"/>
              </a:ext>
            </a:extLst>
          </p:cNvPr>
          <p:cNvSpPr txBox="1"/>
          <p:nvPr/>
        </p:nvSpPr>
        <p:spPr>
          <a:xfrm>
            <a:off x="162426" y="6418847"/>
            <a:ext cx="103030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imes"/>
                <a:cs typeface="Times"/>
              </a:rPr>
              <a:t>[3] https://drive.google.com/drive/folders/1SYFtuoHZkBzpNWDHULUxAuvstTI3VjNU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E8CE48-2739-47FB-875B-82D78F70390E}"/>
              </a:ext>
            </a:extLst>
          </p:cNvPr>
          <p:cNvGrpSpPr/>
          <p:nvPr/>
        </p:nvGrpSpPr>
        <p:grpSpPr>
          <a:xfrm>
            <a:off x="875405" y="3245472"/>
            <a:ext cx="4172464" cy="3134497"/>
            <a:chOff x="803324" y="3513201"/>
            <a:chExt cx="3657600" cy="2743200"/>
          </a:xfrm>
        </p:grpSpPr>
        <p:pic>
          <p:nvPicPr>
            <p:cNvPr id="29" name="Picture 28" descr="Chart, line chart&#10;&#10;Description automatically generated">
              <a:extLst>
                <a:ext uri="{FF2B5EF4-FFF2-40B4-BE49-F238E27FC236}">
                  <a16:creationId xmlns:a16="http://schemas.microsoft.com/office/drawing/2014/main" id="{EBCA02B0-32A7-4FF9-BD3C-A11603FF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24" y="3513201"/>
              <a:ext cx="3657600" cy="27432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60EDC46-A878-4CE0-AC3B-639F48B0FD2C}"/>
                </a:ext>
              </a:extLst>
            </p:cNvPr>
            <p:cNvGrpSpPr/>
            <p:nvPr/>
          </p:nvGrpSpPr>
          <p:grpSpPr>
            <a:xfrm>
              <a:off x="1632363" y="5491931"/>
              <a:ext cx="1199893" cy="418483"/>
              <a:chOff x="8830174" y="4699039"/>
              <a:chExt cx="1199893" cy="4184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">
                    <a:extLst>
                      <a:ext uri="{FF2B5EF4-FFF2-40B4-BE49-F238E27FC236}">
                        <a16:creationId xmlns:a16="http://schemas.microsoft.com/office/drawing/2014/main" id="{327B5E52-A323-48B6-B1B0-BB81F3AB5853}"/>
                      </a:ext>
                    </a:extLst>
                  </p:cNvPr>
                  <p:cNvSpPr txBox="1"/>
                  <p:nvPr/>
                </p:nvSpPr>
                <p:spPr>
                  <a:xfrm>
                    <a:off x="8832201" y="4994411"/>
                    <a:ext cx="84074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𝑉𝑎𝑐𝑢𝑢𝑚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𝑃𝑟𝑒𝑠𝑠𝑢𝑟𝑒</m:t>
                          </m:r>
                        </m:oMath>
                      </m:oMathPara>
                    </a14:m>
                    <a:endParaRPr lang="en-US" sz="800" b="0" i="1">
                      <a:solidFill>
                        <a:srgbClr val="FF000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">
                    <a:extLst>
                      <a:ext uri="{FF2B5EF4-FFF2-40B4-BE49-F238E27FC236}">
                        <a16:creationId xmlns:a16="http://schemas.microsoft.com/office/drawing/2014/main" id="{327B5E52-A323-48B6-B1B0-BB81F3AB58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2201" y="4994411"/>
                    <a:ext cx="840743" cy="12311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F9D59D4-13C7-467D-924A-6E9BF3466730}"/>
                  </a:ext>
                </a:extLst>
              </p:cNvPr>
              <p:cNvGrpSpPr/>
              <p:nvPr/>
            </p:nvGrpSpPr>
            <p:grpSpPr>
              <a:xfrm>
                <a:off x="8830174" y="4699039"/>
                <a:ext cx="1199893" cy="218603"/>
                <a:chOff x="8830174" y="4699039"/>
                <a:chExt cx="1199893" cy="21860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1DC3EB33-F4D5-4381-A7FA-6C4B5FBCBC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0174" y="4699039"/>
                  <a:ext cx="244159" cy="16777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6">
                      <a:extLst>
                        <a:ext uri="{FF2B5EF4-FFF2-40B4-BE49-F238E27FC236}">
                          <a16:creationId xmlns:a16="http://schemas.microsoft.com/office/drawing/2014/main" id="{DFE7037F-5CA4-41FB-B825-BBE06EDD9F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11482" y="4794531"/>
                      <a:ext cx="91858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𝑉𝑎𝑐𝑢𝑢𝑚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𝑆𝑡𝑎𝑟𝑡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oMath>
                        </m:oMathPara>
                      </a14:m>
                      <a:endParaRPr lang="en-US" sz="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6">
                      <a:extLst>
                        <a:ext uri="{FF2B5EF4-FFF2-40B4-BE49-F238E27FC236}">
                          <a16:creationId xmlns:a16="http://schemas.microsoft.com/office/drawing/2014/main" id="{DFE7037F-5CA4-41FB-B825-BBE06EDD9F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1482" y="4794531"/>
                      <a:ext cx="918585" cy="12311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33FD435-C986-48FD-A76E-57B6A2FFB6E0}"/>
                </a:ext>
              </a:extLst>
            </p:cNvPr>
            <p:cNvGrpSpPr/>
            <p:nvPr/>
          </p:nvGrpSpPr>
          <p:grpSpPr>
            <a:xfrm>
              <a:off x="2134439" y="4625594"/>
              <a:ext cx="995369" cy="259801"/>
              <a:chOff x="9332250" y="3832702"/>
              <a:chExt cx="995369" cy="2598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8">
                    <a:extLst>
                      <a:ext uri="{FF2B5EF4-FFF2-40B4-BE49-F238E27FC236}">
                        <a16:creationId xmlns:a16="http://schemas.microsoft.com/office/drawing/2014/main" id="{8E66BFA6-B686-4B3F-8E4D-5D0074444F07}"/>
                      </a:ext>
                    </a:extLst>
                  </p:cNvPr>
                  <p:cNvSpPr txBox="1"/>
                  <p:nvPr/>
                </p:nvSpPr>
                <p:spPr>
                  <a:xfrm>
                    <a:off x="9343439" y="3832702"/>
                    <a:ext cx="98418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𝐴𝑢𝑡𝑜𝑐𝑙𝑎𝑣𝑒𝑆𝑡𝑎𝑟𝑡</m:t>
                          </m:r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oMath>
                      </m:oMathPara>
                    </a14:m>
                    <a:endParaRPr lang="en-US" sz="800" b="0" i="1">
                      <a:solidFill>
                        <a:srgbClr val="0404FF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8">
                    <a:extLst>
                      <a:ext uri="{FF2B5EF4-FFF2-40B4-BE49-F238E27FC236}">
                        <a16:creationId xmlns:a16="http://schemas.microsoft.com/office/drawing/2014/main" id="{8E66BFA6-B686-4B3F-8E4D-5D0074444F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43439" y="3832702"/>
                    <a:ext cx="984180" cy="1231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0B799F5-EBA8-4E31-A958-5F093C7D8A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32250" y="3975841"/>
                <a:ext cx="76784" cy="116662"/>
              </a:xfrm>
              <a:prstGeom prst="straightConnector1">
                <a:avLst/>
              </a:prstGeom>
              <a:ln>
                <a:solidFill>
                  <a:srgbClr val="040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2F42119-0B72-4235-BBAB-CD52E4C83BFF}"/>
                </a:ext>
              </a:extLst>
            </p:cNvPr>
            <p:cNvGrpSpPr/>
            <p:nvPr/>
          </p:nvGrpSpPr>
          <p:grpSpPr>
            <a:xfrm>
              <a:off x="1290805" y="3854779"/>
              <a:ext cx="1033675" cy="278548"/>
              <a:chOff x="8581292" y="415483"/>
              <a:chExt cx="477621" cy="27854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C620B45-05B1-47CE-95B1-E5E610D058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1292" y="694031"/>
                <a:ext cx="477621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14">
                    <a:extLst>
                      <a:ext uri="{FF2B5EF4-FFF2-40B4-BE49-F238E27FC236}">
                        <a16:creationId xmlns:a16="http://schemas.microsoft.com/office/drawing/2014/main" id="{09B004CC-3480-4969-9EC2-A2F2D4533F18}"/>
                      </a:ext>
                    </a:extLst>
                  </p:cNvPr>
                  <p:cNvSpPr txBox="1"/>
                  <p:nvPr/>
                </p:nvSpPr>
                <p:spPr>
                  <a:xfrm>
                    <a:off x="8639898" y="415483"/>
                    <a:ext cx="380552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𝑅𝑎𝑚𝑝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sz="800" b="0"/>
                      <a:t>Duration</a:t>
                    </a:r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14">
                    <a:extLst>
                      <a:ext uri="{FF2B5EF4-FFF2-40B4-BE49-F238E27FC236}">
                        <a16:creationId xmlns:a16="http://schemas.microsoft.com/office/drawing/2014/main" id="{09B004CC-3480-4969-9EC2-A2F2D4533F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898" y="415483"/>
                    <a:ext cx="380552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6C0FD88-96D1-4FFE-923D-2424111CA503}"/>
                </a:ext>
              </a:extLst>
            </p:cNvPr>
            <p:cNvGrpSpPr/>
            <p:nvPr/>
          </p:nvGrpSpPr>
          <p:grpSpPr>
            <a:xfrm>
              <a:off x="2211495" y="4383357"/>
              <a:ext cx="833303" cy="129503"/>
              <a:chOff x="8945928" y="1541303"/>
              <a:chExt cx="833303" cy="129503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606E2C7-A9E0-4AC4-8C05-0EFC426E4B03}"/>
                  </a:ext>
                </a:extLst>
              </p:cNvPr>
              <p:cNvGrpSpPr/>
              <p:nvPr/>
            </p:nvGrpSpPr>
            <p:grpSpPr>
              <a:xfrm>
                <a:off x="8945928" y="1541303"/>
                <a:ext cx="230147" cy="99157"/>
                <a:chOff x="8945928" y="1541303"/>
                <a:chExt cx="230147" cy="99157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1D63E19-442F-43D8-9C21-2B1CDB839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928" y="1640460"/>
                  <a:ext cx="230147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205103A9-FF30-4D6A-A480-5098D1AEB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9871" y="1541303"/>
                  <a:ext cx="98084" cy="9808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2C34A0F1-01B1-4C52-B8DF-9229D803A6C3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833" y="1547695"/>
                    <a:ext cx="56739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𝐻𝑒𝑎𝑡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2C34A0F1-01B1-4C52-B8DF-9229D803A6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1833" y="1547695"/>
                    <a:ext cx="567398" cy="1231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F8F9E8-6575-498A-950A-FA8D77BCA6BA}"/>
              </a:ext>
            </a:extLst>
          </p:cNvPr>
          <p:cNvGrpSpPr/>
          <p:nvPr/>
        </p:nvGrpSpPr>
        <p:grpSpPr>
          <a:xfrm>
            <a:off x="5633661" y="3247676"/>
            <a:ext cx="4429897" cy="3132102"/>
            <a:chOff x="5262959" y="3566891"/>
            <a:chExt cx="3657600" cy="261723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6AD6B67D-1B1F-4CDC-A55B-858B2F5BA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959" y="3566891"/>
              <a:ext cx="3657600" cy="261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7EAAB4-F8B1-4DCC-A6D4-2D5AED6C3B8C}"/>
                </a:ext>
              </a:extLst>
            </p:cNvPr>
            <p:cNvGrpSpPr/>
            <p:nvPr/>
          </p:nvGrpSpPr>
          <p:grpSpPr>
            <a:xfrm>
              <a:off x="6103874" y="4980600"/>
              <a:ext cx="833303" cy="129503"/>
              <a:chOff x="8945928" y="1541303"/>
              <a:chExt cx="833303" cy="12950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1E9B45B-44EF-489A-B390-3B40204D0520}"/>
                  </a:ext>
                </a:extLst>
              </p:cNvPr>
              <p:cNvGrpSpPr/>
              <p:nvPr/>
            </p:nvGrpSpPr>
            <p:grpSpPr>
              <a:xfrm>
                <a:off x="8945928" y="1541303"/>
                <a:ext cx="230147" cy="99157"/>
                <a:chOff x="8945928" y="1541303"/>
                <a:chExt cx="230147" cy="99157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0D4651C-1493-4CF8-A9D2-AFF7DFC45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928" y="1640460"/>
                  <a:ext cx="230147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E547559-81E3-4A5F-9CE0-093F2E525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9871" y="1541303"/>
                  <a:ext cx="98084" cy="9808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4">
                    <a:extLst>
                      <a:ext uri="{FF2B5EF4-FFF2-40B4-BE49-F238E27FC236}">
                        <a16:creationId xmlns:a16="http://schemas.microsoft.com/office/drawing/2014/main" id="{832D146D-7C7E-4889-BCBC-2862AA07CE55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833" y="1547695"/>
                    <a:ext cx="56739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𝐻𝑒𝑎𝑡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4">
                    <a:extLst>
                      <a:ext uri="{FF2B5EF4-FFF2-40B4-BE49-F238E27FC236}">
                        <a16:creationId xmlns:a16="http://schemas.microsoft.com/office/drawing/2014/main" id="{832D146D-7C7E-4889-BCBC-2862AA07CE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1833" y="1547695"/>
                    <a:ext cx="567398" cy="12311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2FDEFD1-37EF-422D-A1F0-02C33AD60C3D}"/>
                </a:ext>
              </a:extLst>
            </p:cNvPr>
            <p:cNvGrpSpPr/>
            <p:nvPr/>
          </p:nvGrpSpPr>
          <p:grpSpPr>
            <a:xfrm>
              <a:off x="7154230" y="4316693"/>
              <a:ext cx="861488" cy="123111"/>
              <a:chOff x="9996284" y="877396"/>
              <a:chExt cx="861488" cy="12311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2273F3B-E8BA-4D0A-8C6A-E380C47972A6}"/>
                  </a:ext>
                </a:extLst>
              </p:cNvPr>
              <p:cNvGrpSpPr/>
              <p:nvPr/>
            </p:nvGrpSpPr>
            <p:grpSpPr>
              <a:xfrm>
                <a:off x="9996284" y="881072"/>
                <a:ext cx="230147" cy="99157"/>
                <a:chOff x="9996284" y="881072"/>
                <a:chExt cx="230147" cy="99157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13288CC-4B0C-4233-915A-7F5232282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6284" y="980229"/>
                  <a:ext cx="230147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7BE91D33-C470-4DDF-BF3B-FF44462316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60227" y="881072"/>
                  <a:ext cx="98084" cy="9808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9">
                    <a:extLst>
                      <a:ext uri="{FF2B5EF4-FFF2-40B4-BE49-F238E27FC236}">
                        <a16:creationId xmlns:a16="http://schemas.microsoft.com/office/drawing/2014/main" id="{A15F0BAD-E77A-474F-83F4-471506FC92D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0374" y="877396"/>
                    <a:ext cx="56739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𝐻𝑒𝑎𝑡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9">
                    <a:extLst>
                      <a:ext uri="{FF2B5EF4-FFF2-40B4-BE49-F238E27FC236}">
                        <a16:creationId xmlns:a16="http://schemas.microsoft.com/office/drawing/2014/main" id="{A15F0BAD-E77A-474F-83F4-471506FC92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0374" y="877396"/>
                    <a:ext cx="567398" cy="12311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7FC2B11-17C2-42C6-9DDF-1E574D33B4CF}"/>
                </a:ext>
              </a:extLst>
            </p:cNvPr>
            <p:cNvGrpSpPr/>
            <p:nvPr/>
          </p:nvGrpSpPr>
          <p:grpSpPr>
            <a:xfrm>
              <a:off x="5770130" y="3854780"/>
              <a:ext cx="477621" cy="278548"/>
              <a:chOff x="8581292" y="415483"/>
              <a:chExt cx="477621" cy="27854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C79ED84-CAB9-4F9B-A86A-D4469B511D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1292" y="694031"/>
                <a:ext cx="477621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4">
                    <a:extLst>
                      <a:ext uri="{FF2B5EF4-FFF2-40B4-BE49-F238E27FC236}">
                        <a16:creationId xmlns:a16="http://schemas.microsoft.com/office/drawing/2014/main" id="{A6FD94E7-BD2E-4F5C-BC27-7994E28B12CF}"/>
                      </a:ext>
                    </a:extLst>
                  </p:cNvPr>
                  <p:cNvSpPr txBox="1"/>
                  <p:nvPr/>
                </p:nvSpPr>
                <p:spPr>
                  <a:xfrm>
                    <a:off x="8639898" y="415483"/>
                    <a:ext cx="380552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𝑅𝑎𝑚𝑝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sz="800" b="0"/>
                      <a:t>Duration</a:t>
                    </a:r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4">
                    <a:extLst>
                      <a:ext uri="{FF2B5EF4-FFF2-40B4-BE49-F238E27FC236}">
                        <a16:creationId xmlns:a16="http://schemas.microsoft.com/office/drawing/2014/main" id="{A6FD94E7-BD2E-4F5C-BC27-7994E28B12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898" y="415483"/>
                    <a:ext cx="380552" cy="24622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5333" r="-5333" b="-4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8C2320-3E9A-41CB-98D8-C8CA4126AF51}"/>
                </a:ext>
              </a:extLst>
            </p:cNvPr>
            <p:cNvGrpSpPr/>
            <p:nvPr/>
          </p:nvGrpSpPr>
          <p:grpSpPr>
            <a:xfrm>
              <a:off x="6928324" y="3854780"/>
              <a:ext cx="408766" cy="278548"/>
              <a:chOff x="9770378" y="415483"/>
              <a:chExt cx="408766" cy="27854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BE6D807-15B4-4BBB-90F8-E2FAD4975A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70378" y="694031"/>
                <a:ext cx="326869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7">
                    <a:extLst>
                      <a:ext uri="{FF2B5EF4-FFF2-40B4-BE49-F238E27FC236}">
                        <a16:creationId xmlns:a16="http://schemas.microsoft.com/office/drawing/2014/main" id="{BB39B4FC-8C37-4BAB-8133-C99E83DBF36A}"/>
                      </a:ext>
                    </a:extLst>
                  </p:cNvPr>
                  <p:cNvSpPr txBox="1"/>
                  <p:nvPr/>
                </p:nvSpPr>
                <p:spPr>
                  <a:xfrm>
                    <a:off x="9770378" y="415483"/>
                    <a:ext cx="40876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𝑅𝑎𝑚𝑝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US" sz="800" b="0"/>
                  </a:p>
                  <a:p>
                    <a:pPr algn="ctr"/>
                    <a:r>
                      <a:rPr lang="en-US" sz="800" b="0"/>
                      <a:t>D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uration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7">
                    <a:extLst>
                      <a:ext uri="{FF2B5EF4-FFF2-40B4-BE49-F238E27FC236}">
                        <a16:creationId xmlns:a16="http://schemas.microsoft.com/office/drawing/2014/main" id="{BB39B4FC-8C37-4BAB-8133-C99E83DBF3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0378" y="415483"/>
                    <a:ext cx="408766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938" b="-4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D74E9EA-4847-4A97-A1B4-209D9FD0A74C}"/>
                </a:ext>
              </a:extLst>
            </p:cNvPr>
            <p:cNvGrpSpPr/>
            <p:nvPr/>
          </p:nvGrpSpPr>
          <p:grpSpPr>
            <a:xfrm>
              <a:off x="6098898" y="4316675"/>
              <a:ext cx="995369" cy="259801"/>
              <a:chOff x="9332250" y="3832702"/>
              <a:chExt cx="995369" cy="2598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8">
                    <a:extLst>
                      <a:ext uri="{FF2B5EF4-FFF2-40B4-BE49-F238E27FC236}">
                        <a16:creationId xmlns:a16="http://schemas.microsoft.com/office/drawing/2014/main" id="{263A6F17-F6FC-44EC-9A9A-DC7CCAC438DD}"/>
                      </a:ext>
                    </a:extLst>
                  </p:cNvPr>
                  <p:cNvSpPr txBox="1"/>
                  <p:nvPr/>
                </p:nvSpPr>
                <p:spPr>
                  <a:xfrm>
                    <a:off x="9343439" y="3832702"/>
                    <a:ext cx="98418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𝐴𝑢𝑡𝑜𝑐𝑙𝑎𝑣𝑒𝑆𝑡𝑎𝑟𝑡</m:t>
                          </m:r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oMath>
                      </m:oMathPara>
                    </a14:m>
                    <a:endParaRPr lang="en-US" sz="800" b="0" i="1">
                      <a:solidFill>
                        <a:srgbClr val="0404FF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TextBox 8">
                    <a:extLst>
                      <a:ext uri="{FF2B5EF4-FFF2-40B4-BE49-F238E27FC236}">
                        <a16:creationId xmlns:a16="http://schemas.microsoft.com/office/drawing/2014/main" id="{263A6F17-F6FC-44EC-9A9A-DC7CCAC43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43439" y="3832702"/>
                    <a:ext cx="984180" cy="12311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5BCB1B5-BB56-4019-83BE-D16616761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32250" y="3975841"/>
                <a:ext cx="76784" cy="116662"/>
              </a:xfrm>
              <a:prstGeom prst="straightConnector1">
                <a:avLst/>
              </a:prstGeom>
              <a:ln>
                <a:solidFill>
                  <a:srgbClr val="040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9CCA8C-BA0B-4C83-A4C6-3ADFAE0737FD}"/>
                </a:ext>
              </a:extLst>
            </p:cNvPr>
            <p:cNvGrpSpPr/>
            <p:nvPr/>
          </p:nvGrpSpPr>
          <p:grpSpPr>
            <a:xfrm>
              <a:off x="5874849" y="5440444"/>
              <a:ext cx="1199893" cy="418483"/>
              <a:chOff x="8830174" y="4699039"/>
              <a:chExt cx="1199893" cy="4184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3">
                    <a:extLst>
                      <a:ext uri="{FF2B5EF4-FFF2-40B4-BE49-F238E27FC236}">
                        <a16:creationId xmlns:a16="http://schemas.microsoft.com/office/drawing/2014/main" id="{F565968B-AC86-4DA8-AFD4-26EAF9914103}"/>
                      </a:ext>
                    </a:extLst>
                  </p:cNvPr>
                  <p:cNvSpPr txBox="1"/>
                  <p:nvPr/>
                </p:nvSpPr>
                <p:spPr>
                  <a:xfrm>
                    <a:off x="8832201" y="4994411"/>
                    <a:ext cx="84074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𝑉𝑎𝑐𝑢𝑢𝑚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𝑃𝑟𝑒𝑠𝑠𝑢𝑟𝑒</m:t>
                          </m:r>
                        </m:oMath>
                      </m:oMathPara>
                    </a14:m>
                    <a:endParaRPr lang="en-US" sz="800" b="0" i="1">
                      <a:solidFill>
                        <a:srgbClr val="FF000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3">
                    <a:extLst>
                      <a:ext uri="{FF2B5EF4-FFF2-40B4-BE49-F238E27FC236}">
                        <a16:creationId xmlns:a16="http://schemas.microsoft.com/office/drawing/2014/main" id="{F565968B-AC86-4DA8-AFD4-26EAF99141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2201" y="4994411"/>
                    <a:ext cx="840743" cy="12311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A0FC37B-6A41-4ECC-BA9E-BCC7724349E4}"/>
                  </a:ext>
                </a:extLst>
              </p:cNvPr>
              <p:cNvGrpSpPr/>
              <p:nvPr/>
            </p:nvGrpSpPr>
            <p:grpSpPr>
              <a:xfrm>
                <a:off x="8830174" y="4699039"/>
                <a:ext cx="1199893" cy="218603"/>
                <a:chOff x="8830174" y="4699039"/>
                <a:chExt cx="1199893" cy="218603"/>
              </a:xfrm>
            </p:grpSpPr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C602E79B-5648-4B5B-AADC-E181C0109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0174" y="4699039"/>
                  <a:ext cx="244159" cy="16777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6">
                      <a:extLst>
                        <a:ext uri="{FF2B5EF4-FFF2-40B4-BE49-F238E27FC236}">
                          <a16:creationId xmlns:a16="http://schemas.microsoft.com/office/drawing/2014/main" id="{A4676471-1067-441E-AD4E-3B501B1B33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11482" y="4794531"/>
                      <a:ext cx="91858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𝑉𝑎𝑐𝑢𝑢𝑚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𝑆𝑡𝑎𝑟𝑡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oMath>
                        </m:oMathPara>
                      </a14:m>
                      <a:endParaRPr lang="en-US" sz="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6">
                      <a:extLst>
                        <a:ext uri="{FF2B5EF4-FFF2-40B4-BE49-F238E27FC236}">
                          <a16:creationId xmlns:a16="http://schemas.microsoft.com/office/drawing/2014/main" id="{A4676471-1067-441E-AD4E-3B501B1B33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1482" y="4794531"/>
                      <a:ext cx="918585" cy="123111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E636A4D-220E-49D6-A1F2-00CFEAC7E7AF}"/>
              </a:ext>
            </a:extLst>
          </p:cNvPr>
          <p:cNvSpPr txBox="1"/>
          <p:nvPr/>
        </p:nvSpPr>
        <p:spPr>
          <a:xfrm>
            <a:off x="759941" y="2984155"/>
            <a:ext cx="440106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Single Heat Ramp Cycle</a:t>
            </a:r>
            <a:r>
              <a:rPr lang="en-US" sz="1600" dirty="0">
                <a:cs typeface="Arial"/>
              </a:rPr>
              <a:t> (Cycle 1 – Cycle 451)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AEB9AD-EE30-4614-993B-AED8E7428182}"/>
              </a:ext>
            </a:extLst>
          </p:cNvPr>
          <p:cNvSpPr txBox="1"/>
          <p:nvPr/>
        </p:nvSpPr>
        <p:spPr>
          <a:xfrm>
            <a:off x="5424617" y="2984155"/>
            <a:ext cx="484384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Double Heat Ramp Cycle</a:t>
            </a:r>
            <a:r>
              <a:rPr lang="en-US" sz="1600" dirty="0">
                <a:ea typeface="+mn-lt"/>
                <a:cs typeface="+mn-lt"/>
              </a:rPr>
              <a:t> (Cycle 452 – Cycle 1800)</a:t>
            </a:r>
            <a:endParaRPr lang="en-US" sz="1600" dirty="0">
              <a:cs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DE1F2D-17B8-4CC5-BECE-B1FEF862DF2A}"/>
              </a:ext>
            </a:extLst>
          </p:cNvPr>
          <p:cNvSpPr txBox="1"/>
          <p:nvPr/>
        </p:nvSpPr>
        <p:spPr>
          <a:xfrm>
            <a:off x="4806779" y="2314830"/>
            <a:ext cx="93087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Dataset</a:t>
            </a:r>
            <a:endParaRPr lang="en-US" b="1">
              <a:cs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512D3C-675C-4D25-8013-95659C23782C}"/>
              </a:ext>
            </a:extLst>
          </p:cNvPr>
          <p:cNvCxnSpPr/>
          <p:nvPr/>
        </p:nvCxnSpPr>
        <p:spPr>
          <a:xfrm>
            <a:off x="5359486" y="2682188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4CB52A-835D-4DC6-B591-3CEBD32E5B51}"/>
              </a:ext>
            </a:extLst>
          </p:cNvPr>
          <p:cNvCxnSpPr>
            <a:cxnSpLocks/>
          </p:cNvCxnSpPr>
          <p:nvPr/>
        </p:nvCxnSpPr>
        <p:spPr>
          <a:xfrm flipH="1">
            <a:off x="5007318" y="2682189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65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7" y="231312"/>
            <a:ext cx="9833517" cy="887044"/>
          </a:xfrm>
        </p:spPr>
        <p:txBody>
          <a:bodyPr/>
          <a:lstStyle/>
          <a:p>
            <a:r>
              <a:rPr lang="en-US">
                <a:latin typeface="Impact"/>
              </a:rPr>
              <a:t>Methodology </a:t>
            </a:r>
            <a:endParaRPr lang="en-US"/>
          </a:p>
        </p:txBody>
      </p:sp>
      <p:graphicFrame>
        <p:nvGraphicFramePr>
          <p:cNvPr id="17" name="Diagram 17">
            <a:extLst>
              <a:ext uri="{FF2B5EF4-FFF2-40B4-BE49-F238E27FC236}">
                <a16:creationId xmlns:a16="http://schemas.microsoft.com/office/drawing/2014/main" id="{A41A44DF-7275-4CE9-A686-545A7262E4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602969"/>
              </p:ext>
            </p:extLst>
          </p:nvPr>
        </p:nvGraphicFramePr>
        <p:xfrm>
          <a:off x="538705" y="-1924550"/>
          <a:ext cx="11122828" cy="79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8" name="TextBox 357">
            <a:extLst>
              <a:ext uri="{FF2B5EF4-FFF2-40B4-BE49-F238E27FC236}">
                <a16:creationId xmlns:a16="http://schemas.microsoft.com/office/drawing/2014/main" id="{B0F88E83-4FD0-4EAF-B6F7-D576BA487AD8}"/>
              </a:ext>
            </a:extLst>
          </p:cNvPr>
          <p:cNvSpPr txBox="1"/>
          <p:nvPr/>
        </p:nvSpPr>
        <p:spPr>
          <a:xfrm>
            <a:off x="616774" y="2603037"/>
            <a:ext cx="1820211" cy="1200329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Times"/>
                <a:cs typeface="Times"/>
              </a:rPr>
              <a:t>9/12</a:t>
            </a:r>
            <a:r>
              <a:rPr lang="en-US">
                <a:latin typeface="Times"/>
                <a:cs typeface="Times"/>
              </a:rPr>
              <a:t> Input Parameters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"/>
                <a:cs typeface="Arial" panose="020B0604020202020204"/>
              </a:rPr>
              <a:t>6</a:t>
            </a:r>
            <a:r>
              <a:rPr lang="en-US">
                <a:latin typeface="Times"/>
                <a:cs typeface="Arial" panose="020B0604020202020204"/>
              </a:rPr>
              <a:t> Output Parameters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050C4229-8E04-4A62-BDFA-60A2E21A45A0}"/>
              </a:ext>
            </a:extLst>
          </p:cNvPr>
          <p:cNvSpPr txBox="1"/>
          <p:nvPr/>
        </p:nvSpPr>
        <p:spPr>
          <a:xfrm>
            <a:off x="2726407" y="2602160"/>
            <a:ext cx="2006566" cy="2308324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"/>
                <a:cs typeface="Arial" panose="020B0604020202020204"/>
              </a:rPr>
              <a:t>Discarded unchanged parameters.</a:t>
            </a:r>
            <a:endParaRPr lang="en-US">
              <a:latin typeface="Times"/>
              <a:cs typeface="Time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"/>
                <a:cs typeface="Arial" panose="020B0604020202020204"/>
              </a:rPr>
              <a:t>Feature selection from Pearson Correlation Matrix.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F9773020-6D3F-4CAD-B784-FB878D89CCCB}"/>
              </a:ext>
            </a:extLst>
          </p:cNvPr>
          <p:cNvSpPr txBox="1"/>
          <p:nvPr/>
        </p:nvSpPr>
        <p:spPr>
          <a:xfrm>
            <a:off x="5007265" y="2646870"/>
            <a:ext cx="2182374" cy="1754326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Times"/>
                <a:cs typeface="Arial" panose="020B0604020202020204"/>
              </a:rPr>
              <a:t>Train-Test Split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"/>
                <a:cs typeface="Arial" panose="020B0604020202020204"/>
              </a:rPr>
              <a:t>Train Multiple Linear Regression model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"/>
                <a:cs typeface="Arial" panose="020B0604020202020204"/>
              </a:rPr>
              <a:t>Train using Gradient Boosting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C493F21-3CBB-4555-8BC1-9251BE3930CE}"/>
              </a:ext>
            </a:extLst>
          </p:cNvPr>
          <p:cNvSpPr txBox="1"/>
          <p:nvPr/>
        </p:nvSpPr>
        <p:spPr>
          <a:xfrm>
            <a:off x="7274632" y="2646871"/>
            <a:ext cx="2042984" cy="646331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"/>
                <a:cs typeface="Arial" panose="020B0604020202020204"/>
              </a:rPr>
              <a:t>Test trained model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98C94E0-1CEA-4903-BB9D-6D58773C9F5E}"/>
              </a:ext>
            </a:extLst>
          </p:cNvPr>
          <p:cNvSpPr txBox="1"/>
          <p:nvPr/>
        </p:nvSpPr>
        <p:spPr>
          <a:xfrm>
            <a:off x="9445613" y="2646870"/>
            <a:ext cx="2215920" cy="1754326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"/>
                <a:cs typeface="Times"/>
              </a:rPr>
              <a:t>Optimize the Multiple Linear Regression model using backward elimination</a:t>
            </a:r>
            <a:endParaRPr lang="en-US">
              <a:latin typeface="Times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4084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B4DA06F-F9DC-4AFB-98AD-13551EEB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117" y="4927548"/>
            <a:ext cx="2743200" cy="645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7" y="261902"/>
            <a:ext cx="9833517" cy="887044"/>
          </a:xfrm>
        </p:spPr>
        <p:txBody>
          <a:bodyPr>
            <a:normAutofit/>
          </a:bodyPr>
          <a:lstStyle/>
          <a:p>
            <a:r>
              <a:rPr lang="en-US">
                <a:latin typeface="Impact"/>
              </a:rPr>
              <a:t>Approach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4" y="967802"/>
            <a:ext cx="11535383" cy="5564037"/>
          </a:xfrm>
        </p:spPr>
        <p:txBody>
          <a:bodyPr vert="horz" lIns="91440" tIns="45720" rIns="91440" bIns="45720" rtlCol="0" anchor="t"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Times"/>
              </a:rPr>
              <a:t>We aim only to target outputs: </a:t>
            </a:r>
            <a:r>
              <a:rPr lang="en-US" sz="2000" u="sng" dirty="0" err="1">
                <a:latin typeface="Times"/>
                <a:ea typeface="+mn-lt"/>
                <a:cs typeface="Times"/>
              </a:rPr>
              <a:t>Facesheet</a:t>
            </a:r>
            <a:r>
              <a:rPr lang="en-US" sz="2000" u="sng" dirty="0">
                <a:latin typeface="Times"/>
                <a:ea typeface="+mn-lt"/>
                <a:cs typeface="Times"/>
              </a:rPr>
              <a:t> consolidation</a:t>
            </a:r>
            <a:r>
              <a:rPr lang="en-US" sz="2000" dirty="0">
                <a:latin typeface="Times"/>
                <a:ea typeface="+mn-lt"/>
                <a:cs typeface="Times"/>
              </a:rPr>
              <a:t> &amp; </a:t>
            </a:r>
            <a:r>
              <a:rPr lang="en-US" sz="2000" u="sng" dirty="0">
                <a:latin typeface="Times"/>
                <a:ea typeface="+mn-lt"/>
                <a:cs typeface="Times"/>
              </a:rPr>
              <a:t>Bond-line porosity</a:t>
            </a:r>
            <a:r>
              <a:rPr lang="en-US" sz="2000" dirty="0">
                <a:latin typeface="Times"/>
                <a:ea typeface="+mn-lt"/>
                <a:cs typeface="Times"/>
              </a:rPr>
              <a:t> to design co-cure process.  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+mn-lt"/>
              </a:rPr>
              <a:t>Split dataset into 2. </a:t>
            </a:r>
            <a:r>
              <a:rPr lang="en-US" sz="2000" b="1" dirty="0">
                <a:latin typeface="Times"/>
                <a:ea typeface="+mn-lt"/>
                <a:cs typeface="+mn-lt"/>
              </a:rPr>
              <a:t>With/Without Heat rate 2.</a:t>
            </a:r>
            <a:endParaRPr lang="en-US" sz="2000" b="1" dirty="0">
              <a:latin typeface="Times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+mn-lt"/>
              </a:rPr>
              <a:t>Coupling relation found using Pearson correlation matrix. </a:t>
            </a:r>
            <a:r>
              <a:rPr lang="en-US" sz="2000" b="1" dirty="0">
                <a:latin typeface="Times"/>
                <a:ea typeface="+mn-lt"/>
                <a:cs typeface="+mn-lt"/>
              </a:rPr>
              <a:t>12/9 inputs</a:t>
            </a:r>
            <a:r>
              <a:rPr lang="en-US" sz="2000" dirty="0">
                <a:latin typeface="Times"/>
                <a:ea typeface="+mn-lt"/>
                <a:cs typeface="+mn-lt"/>
              </a:rPr>
              <a:t> with the </a:t>
            </a:r>
            <a:r>
              <a:rPr lang="en-US" sz="2000" b="1" dirty="0">
                <a:latin typeface="Times"/>
                <a:ea typeface="+mn-lt"/>
                <a:cs typeface="+mn-lt"/>
              </a:rPr>
              <a:t>6 output parameters</a:t>
            </a:r>
            <a:r>
              <a:rPr lang="en-US" sz="2000" dirty="0">
                <a:latin typeface="Times"/>
                <a:ea typeface="+mn-lt"/>
                <a:cs typeface="+mn-lt"/>
              </a:rPr>
              <a:t>. 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"/>
                <a:ea typeface="+mn-lt"/>
                <a:cs typeface="+mn-lt"/>
              </a:rPr>
              <a:t>Influencing factors of +/- 0.25 </a:t>
            </a:r>
            <a:r>
              <a:rPr lang="en-US" sz="2000" dirty="0">
                <a:latin typeface="Times"/>
                <a:ea typeface="+mn-lt"/>
                <a:cs typeface="Times"/>
              </a:rPr>
              <a:t>correlations are only considered for study.</a:t>
            </a:r>
            <a:r>
              <a:rPr lang="en-US" sz="2000" dirty="0">
                <a:latin typeface="Times"/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"/>
                <a:ea typeface="+mn-lt"/>
                <a:cs typeface="+mn-lt"/>
              </a:rPr>
              <a:t>Ex: </a:t>
            </a:r>
            <a:r>
              <a:rPr lang="en-US" sz="2000" b="1" dirty="0">
                <a:latin typeface="Times"/>
                <a:ea typeface="+mn-lt"/>
                <a:cs typeface="+mn-lt"/>
              </a:rPr>
              <a:t>Max. </a:t>
            </a:r>
            <a:r>
              <a:rPr lang="en-US" sz="2000" b="1" dirty="0" err="1">
                <a:latin typeface="Times"/>
                <a:ea typeface="+mn-lt"/>
                <a:cs typeface="+mn-lt"/>
              </a:rPr>
              <a:t>Vf</a:t>
            </a:r>
            <a:r>
              <a:rPr lang="en-US" sz="2000" dirty="0">
                <a:latin typeface="Times"/>
                <a:ea typeface="+mn-lt"/>
                <a:cs typeface="+mn-lt"/>
              </a:rPr>
              <a:t> ; </a:t>
            </a:r>
            <a:r>
              <a:rPr lang="en-US" sz="2000" u="sng" dirty="0">
                <a:latin typeface="Times"/>
                <a:ea typeface="+mn-lt"/>
                <a:cs typeface="+mn-lt"/>
              </a:rPr>
              <a:t>Autoclave Pressure</a:t>
            </a:r>
            <a:r>
              <a:rPr lang="en-US" sz="2000" dirty="0">
                <a:latin typeface="Times"/>
                <a:ea typeface="+mn-lt"/>
                <a:cs typeface="+mn-lt"/>
              </a:rPr>
              <a:t> &amp; </a:t>
            </a:r>
            <a:r>
              <a:rPr lang="en-US" sz="2000" u="sng" dirty="0">
                <a:latin typeface="Times"/>
                <a:ea typeface="+mn-lt"/>
                <a:cs typeface="+mn-lt"/>
              </a:rPr>
              <a:t>Vacuum Pressure</a:t>
            </a:r>
            <a:r>
              <a:rPr lang="en-US" sz="2000" dirty="0">
                <a:latin typeface="Times"/>
                <a:ea typeface="+mn-lt"/>
                <a:cs typeface="+mn-lt"/>
              </a:rPr>
              <a:t> are the contributing factors.</a:t>
            </a:r>
            <a:endParaRPr lang="en-US" sz="2000" dirty="0">
              <a:solidFill>
                <a:srgbClr val="FF0000"/>
              </a:solidFill>
              <a:latin typeface="Times"/>
              <a:cs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2000" b="1" dirty="0" err="1">
                <a:latin typeface="Times"/>
                <a:ea typeface="+mn-lt"/>
                <a:cs typeface="+mn-lt"/>
              </a:rPr>
              <a:t>Facesheet</a:t>
            </a:r>
            <a:r>
              <a:rPr lang="en-US" sz="2000" b="1" dirty="0">
                <a:latin typeface="Times"/>
                <a:ea typeface="+mn-lt"/>
                <a:cs typeface="+mn-lt"/>
              </a:rPr>
              <a:t> consolidation</a:t>
            </a:r>
            <a:r>
              <a:rPr lang="en-US" sz="2000" dirty="0">
                <a:latin typeface="Times"/>
                <a:ea typeface="+mn-lt"/>
                <a:cs typeface="+mn-lt"/>
              </a:rPr>
              <a:t>; influenced by </a:t>
            </a:r>
            <a:r>
              <a:rPr lang="en-US" sz="2000" u="sng" dirty="0">
                <a:latin typeface="Times"/>
                <a:ea typeface="+mn-lt"/>
                <a:cs typeface="+mn-lt"/>
              </a:rPr>
              <a:t>Max. </a:t>
            </a:r>
            <a:r>
              <a:rPr lang="en-US" sz="2000" u="sng" dirty="0" err="1">
                <a:latin typeface="Times"/>
                <a:ea typeface="+mn-lt"/>
                <a:cs typeface="+mn-lt"/>
              </a:rPr>
              <a:t>Vf</a:t>
            </a:r>
            <a:r>
              <a:rPr lang="en-US" sz="2000" u="sng" dirty="0">
                <a:latin typeface="Times"/>
                <a:ea typeface="+mn-lt"/>
                <a:cs typeface="+mn-lt"/>
              </a:rPr>
              <a:t> ( Autoclave and Vacuum Pressure)</a:t>
            </a:r>
            <a:r>
              <a:rPr lang="en-US" sz="2000" dirty="0">
                <a:latin typeface="Times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+mn-lt"/>
              </a:rPr>
              <a:t>We run a Multiple Linear regression model to predict the new cycles and GUI is created.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+mn-lt"/>
              </a:rPr>
              <a:t>We run Gradient boosting model to predict new cycles and GUI is created.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cs typeface="Times"/>
              </a:rPr>
              <a:t>Optimization of the Regression model using Backward Elimination.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imes"/>
              <a:cs typeface="Times"/>
            </a:endParaRPr>
          </a:p>
        </p:txBody>
      </p:sp>
      <p:pic>
        <p:nvPicPr>
          <p:cNvPr id="17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1DB2D65-7515-4790-8CE8-966841EED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297" y="1486543"/>
            <a:ext cx="2743200" cy="724855"/>
          </a:xfrm>
          <a:prstGeom prst="rect">
            <a:avLst/>
          </a:prstGeom>
        </p:spPr>
      </p:pic>
      <p:pic>
        <p:nvPicPr>
          <p:cNvPr id="18" name="Picture 18" descr="Rectangle&#10;&#10;Description automatically generated">
            <a:extLst>
              <a:ext uri="{FF2B5EF4-FFF2-40B4-BE49-F238E27FC236}">
                <a16:creationId xmlns:a16="http://schemas.microsoft.com/office/drawing/2014/main" id="{4245BFEC-9187-48AC-BDA1-DFB73C463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353" y="2661925"/>
            <a:ext cx="2743200" cy="654996"/>
          </a:xfrm>
          <a:prstGeom prst="rect">
            <a:avLst/>
          </a:prstGeom>
        </p:spPr>
      </p:pic>
      <p:pic>
        <p:nvPicPr>
          <p:cNvPr id="19" name="Picture 19" descr="Shape&#10;&#10;Description automatically generated">
            <a:extLst>
              <a:ext uri="{FF2B5EF4-FFF2-40B4-BE49-F238E27FC236}">
                <a16:creationId xmlns:a16="http://schemas.microsoft.com/office/drawing/2014/main" id="{5064F886-15EA-4B46-9506-D814ED9F5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772" y="3399229"/>
            <a:ext cx="2451002" cy="6747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59F77DC-DAF2-4C66-BDD5-8EFFD8A88365}"/>
              </a:ext>
            </a:extLst>
          </p:cNvPr>
          <p:cNvGrpSpPr/>
          <p:nvPr/>
        </p:nvGrpSpPr>
        <p:grpSpPr>
          <a:xfrm>
            <a:off x="8911877" y="5866083"/>
            <a:ext cx="2743200" cy="645835"/>
            <a:chOff x="8475315" y="5000895"/>
            <a:chExt cx="2743200" cy="645835"/>
          </a:xfrm>
        </p:grpSpPr>
        <p:pic>
          <p:nvPicPr>
            <p:cNvPr id="32" name="Picture 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622E6F2-1D63-4B4B-9BE6-3CCCAB9DE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5315" y="5000895"/>
              <a:ext cx="2743200" cy="64583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3ECA7C-4B24-4B5B-98A8-C1E91EE802E6}"/>
                </a:ext>
              </a:extLst>
            </p:cNvPr>
            <p:cNvSpPr txBox="1"/>
            <p:nvPr/>
          </p:nvSpPr>
          <p:spPr>
            <a:xfrm>
              <a:off x="8903487" y="5121153"/>
              <a:ext cx="1626177" cy="40011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b="1">
                  <a:solidFill>
                    <a:srgbClr val="FFFFFF"/>
                  </a:solidFill>
                  <a:latin typeface="Times New Roman"/>
                  <a:cs typeface="Times New Roman"/>
                </a:rPr>
                <a:t>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87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DAA0308-0EE5-4952-B0D6-A52A2E12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13" y="234066"/>
            <a:ext cx="11709389" cy="887044"/>
          </a:xfrm>
        </p:spPr>
        <p:txBody>
          <a:bodyPr>
            <a:noAutofit/>
          </a:bodyPr>
          <a:lstStyle/>
          <a:p>
            <a:r>
              <a:rPr lang="en-US" sz="3600">
                <a:latin typeface="Impact"/>
              </a:rPr>
              <a:t>Governing Parameters</a:t>
            </a:r>
            <a:endParaRPr lang="en-US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4F591-1C99-4D3C-AC91-113F25C8CEB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6FB2F67F-C901-4B5E-82FD-BBC264A02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79" y="334378"/>
            <a:ext cx="7040655" cy="3836007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105DF20-5A1C-4C0D-8DAA-07C35BAD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62" y="2749000"/>
            <a:ext cx="6365308" cy="38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22812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fsc_engineering_powerpoint" id="{67EDD850-90FC-486A-BD5E-13C322CCCFFE}" vid="{966CE05C-96EE-463A-BD54-E87F15B283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uofsc_engineering_powerpoint</Template>
  <TotalTime>42</TotalTime>
  <Words>918</Words>
  <Application>Microsoft Office PowerPoint</Application>
  <PresentationFormat>Widescreen</PresentationFormat>
  <Paragraphs>149</Paragraphs>
  <Slides>25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UofSC Simple Theme</vt:lpstr>
      <vt:lpstr>Designing optimal Co-cure Process OF honeycomb SANDWICH structure with Machine Learning Models</vt:lpstr>
      <vt:lpstr>OUTLINE</vt:lpstr>
      <vt:lpstr>problem ??                           solution ??</vt:lpstr>
      <vt:lpstr>Physical Processes</vt:lpstr>
      <vt:lpstr>objectives</vt:lpstr>
      <vt:lpstr>dataset</vt:lpstr>
      <vt:lpstr>Methodology </vt:lpstr>
      <vt:lpstr>Approach </vt:lpstr>
      <vt:lpstr>Governing Parameters</vt:lpstr>
      <vt:lpstr>FEATURE SELECTION – Pearson's corelation – 1 HEAT RAMP</vt:lpstr>
      <vt:lpstr>FEATURE SELECTION – pearson’s correlation – 2 HEAT RAMP</vt:lpstr>
      <vt:lpstr>Representation of data set</vt:lpstr>
      <vt:lpstr>APPROACH</vt:lpstr>
      <vt:lpstr>RESULTS - Feature Importance plots – Max Vf</vt:lpstr>
      <vt:lpstr>Predicted results vs. Test data – Max Vf</vt:lpstr>
      <vt:lpstr>Optimizing linear regression model – 1 HEAT ramp – Max Vf </vt:lpstr>
      <vt:lpstr>Feature Importance plots – Eff Porosity Single Heat Ramp</vt:lpstr>
      <vt:lpstr>Predicted results vs. Test data – EFF Porosity Single Heat Ramp</vt:lpstr>
      <vt:lpstr>Feature Importance plots – Eff Porosity 2  Heat Ramp </vt:lpstr>
      <vt:lpstr>Predicted results vs. Test data – EFF Porosity – 2 HEAT RAMPS </vt:lpstr>
      <vt:lpstr>Optimizing linear regression model – 1 heat ramp – eff. porosity </vt:lpstr>
      <vt:lpstr>GUI TO PREDICT NEW CO-CURE CYCLES</vt:lpstr>
      <vt:lpstr> Challenges</vt:lpstr>
      <vt:lpstr>References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Sowmya</dc:creator>
  <cp:lastModifiedBy>G Raghu, Sowmya</cp:lastModifiedBy>
  <cp:revision>40</cp:revision>
  <dcterms:created xsi:type="dcterms:W3CDTF">2021-06-14T22:22:25Z</dcterms:created>
  <dcterms:modified xsi:type="dcterms:W3CDTF">2021-09-20T15:44:40Z</dcterms:modified>
</cp:coreProperties>
</file>